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2" r:id="rId5"/>
    <p:sldId id="290" r:id="rId6"/>
    <p:sldId id="261" r:id="rId7"/>
    <p:sldId id="263" r:id="rId8"/>
    <p:sldId id="265" r:id="rId9"/>
    <p:sldId id="266" r:id="rId10"/>
    <p:sldId id="268" r:id="rId11"/>
    <p:sldId id="277" r:id="rId12"/>
    <p:sldId id="280" r:id="rId13"/>
    <p:sldId id="284" r:id="rId14"/>
    <p:sldId id="270" r:id="rId15"/>
    <p:sldId id="278" r:id="rId16"/>
    <p:sldId id="282" r:id="rId17"/>
    <p:sldId id="273" r:id="rId18"/>
    <p:sldId id="28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7" autoAdjust="0"/>
    <p:restoredTop sz="94660"/>
  </p:normalViewPr>
  <p:slideViewPr>
    <p:cSldViewPr snapToGrid="0">
      <p:cViewPr varScale="1">
        <p:scale>
          <a:sx n="74" d="100"/>
          <a:sy n="74" d="100"/>
        </p:scale>
        <p:origin x="66" y="4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45EDA3-FAB8-44F3-B81B-2DAD23115DAC}" type="datetimeFigureOut">
              <a:rPr lang="en-US" smtClean="0"/>
              <a:t>5/19/2019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F671D3-B7F6-4745-A2A5-F10E4015ABFD}" type="slidenum">
              <a:rPr lang="en-US" smtClean="0"/>
              <a:t>‹#›</a:t>
            </a:fld>
            <a:endParaRPr lang="en-US"/>
          </a:p>
        </p:txBody>
      </p:sp>
    </p:spTree>
    <p:extLst>
      <p:ext uri="{BB962C8B-B14F-4D97-AF65-F5344CB8AC3E}">
        <p14:creationId xmlns:p14="http://schemas.microsoft.com/office/powerpoint/2010/main" val="941232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245EDA3-FAB8-44F3-B81B-2DAD23115DAC}" type="datetimeFigureOut">
              <a:rPr lang="en-US" smtClean="0"/>
              <a:t>5/19/2019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F671D3-B7F6-4745-A2A5-F10E4015ABFD}" type="slidenum">
              <a:rPr lang="en-US" smtClean="0"/>
              <a:t>‹#›</a:t>
            </a:fld>
            <a:endParaRPr lang="en-US"/>
          </a:p>
        </p:txBody>
      </p:sp>
    </p:spTree>
    <p:extLst>
      <p:ext uri="{BB962C8B-B14F-4D97-AF65-F5344CB8AC3E}">
        <p14:creationId xmlns:p14="http://schemas.microsoft.com/office/powerpoint/2010/main" val="761940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245EDA3-FAB8-44F3-B81B-2DAD23115DAC}" type="datetimeFigureOut">
              <a:rPr lang="en-US" smtClean="0"/>
              <a:t>5/19/2019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F671D3-B7F6-4745-A2A5-F10E4015ABFD}" type="slidenum">
              <a:rPr lang="en-US" smtClean="0"/>
              <a:t>‹#›</a:t>
            </a:fld>
            <a:endParaRPr lang="en-US"/>
          </a:p>
        </p:txBody>
      </p:sp>
    </p:spTree>
    <p:extLst>
      <p:ext uri="{BB962C8B-B14F-4D97-AF65-F5344CB8AC3E}">
        <p14:creationId xmlns:p14="http://schemas.microsoft.com/office/powerpoint/2010/main" val="33824942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245EDA3-FAB8-44F3-B81B-2DAD23115DAC}" type="datetimeFigureOut">
              <a:rPr lang="en-US" smtClean="0"/>
              <a:t>5/19/2019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F671D3-B7F6-4745-A2A5-F10E4015ABFD}"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35619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245EDA3-FAB8-44F3-B81B-2DAD23115DAC}" type="datetimeFigureOut">
              <a:rPr lang="en-US" smtClean="0"/>
              <a:t>5/19/2019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F671D3-B7F6-4745-A2A5-F10E4015ABFD}" type="slidenum">
              <a:rPr lang="en-US" smtClean="0"/>
              <a:t>‹#›</a:t>
            </a:fld>
            <a:endParaRPr lang="en-US"/>
          </a:p>
        </p:txBody>
      </p:sp>
    </p:spTree>
    <p:extLst>
      <p:ext uri="{BB962C8B-B14F-4D97-AF65-F5344CB8AC3E}">
        <p14:creationId xmlns:p14="http://schemas.microsoft.com/office/powerpoint/2010/main" val="38656180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245EDA3-FAB8-44F3-B81B-2DAD23115DAC}" type="datetimeFigureOut">
              <a:rPr lang="en-US" smtClean="0"/>
              <a:t>5/19/2019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F671D3-B7F6-4745-A2A5-F10E4015ABFD}" type="slidenum">
              <a:rPr lang="en-US" smtClean="0"/>
              <a:t>‹#›</a:t>
            </a:fld>
            <a:endParaRPr lang="en-US"/>
          </a:p>
        </p:txBody>
      </p:sp>
    </p:spTree>
    <p:extLst>
      <p:ext uri="{BB962C8B-B14F-4D97-AF65-F5344CB8AC3E}">
        <p14:creationId xmlns:p14="http://schemas.microsoft.com/office/powerpoint/2010/main" val="3921747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245EDA3-FAB8-44F3-B81B-2DAD23115DAC}" type="datetimeFigureOut">
              <a:rPr lang="en-US" smtClean="0"/>
              <a:t>5/19/2019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F671D3-B7F6-4745-A2A5-F10E4015ABFD}" type="slidenum">
              <a:rPr lang="en-US" smtClean="0"/>
              <a:t>‹#›</a:t>
            </a:fld>
            <a:endParaRPr lang="en-US"/>
          </a:p>
        </p:txBody>
      </p:sp>
    </p:spTree>
    <p:extLst>
      <p:ext uri="{BB962C8B-B14F-4D97-AF65-F5344CB8AC3E}">
        <p14:creationId xmlns:p14="http://schemas.microsoft.com/office/powerpoint/2010/main" val="2083200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45EDA3-FAB8-44F3-B81B-2DAD23115DAC}" type="datetimeFigureOut">
              <a:rPr lang="en-US" smtClean="0"/>
              <a:t>5/19/2019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F671D3-B7F6-4745-A2A5-F10E4015ABFD}" type="slidenum">
              <a:rPr lang="en-US" smtClean="0"/>
              <a:t>‹#›</a:t>
            </a:fld>
            <a:endParaRPr lang="en-US"/>
          </a:p>
        </p:txBody>
      </p:sp>
    </p:spTree>
    <p:extLst>
      <p:ext uri="{BB962C8B-B14F-4D97-AF65-F5344CB8AC3E}">
        <p14:creationId xmlns:p14="http://schemas.microsoft.com/office/powerpoint/2010/main" val="20672201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45EDA3-FAB8-44F3-B81B-2DAD23115DAC}" type="datetimeFigureOut">
              <a:rPr lang="en-US" smtClean="0"/>
              <a:t>5/19/2019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F671D3-B7F6-4745-A2A5-F10E4015ABFD}" type="slidenum">
              <a:rPr lang="en-US" smtClean="0"/>
              <a:t>‹#›</a:t>
            </a:fld>
            <a:endParaRPr lang="en-US"/>
          </a:p>
        </p:txBody>
      </p:sp>
    </p:spTree>
    <p:extLst>
      <p:ext uri="{BB962C8B-B14F-4D97-AF65-F5344CB8AC3E}">
        <p14:creationId xmlns:p14="http://schemas.microsoft.com/office/powerpoint/2010/main" val="2564020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245EDA3-FAB8-44F3-B81B-2DAD23115DAC}" type="datetimeFigureOut">
              <a:rPr lang="en-US" smtClean="0"/>
              <a:t>5/19/2019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F671D3-B7F6-4745-A2A5-F10E4015ABFD}" type="slidenum">
              <a:rPr lang="en-US" smtClean="0"/>
              <a:t>‹#›</a:t>
            </a:fld>
            <a:endParaRPr lang="en-US"/>
          </a:p>
        </p:txBody>
      </p:sp>
    </p:spTree>
    <p:extLst>
      <p:ext uri="{BB962C8B-B14F-4D97-AF65-F5344CB8AC3E}">
        <p14:creationId xmlns:p14="http://schemas.microsoft.com/office/powerpoint/2010/main" val="3223420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245EDA3-FAB8-44F3-B81B-2DAD23115DAC}" type="datetimeFigureOut">
              <a:rPr lang="en-US" smtClean="0"/>
              <a:t>5/19/2019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F671D3-B7F6-4745-A2A5-F10E4015ABFD}" type="slidenum">
              <a:rPr lang="en-US" smtClean="0"/>
              <a:t>‹#›</a:t>
            </a:fld>
            <a:endParaRPr lang="en-US"/>
          </a:p>
        </p:txBody>
      </p:sp>
    </p:spTree>
    <p:extLst>
      <p:ext uri="{BB962C8B-B14F-4D97-AF65-F5344CB8AC3E}">
        <p14:creationId xmlns:p14="http://schemas.microsoft.com/office/powerpoint/2010/main" val="841619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45EDA3-FAB8-44F3-B81B-2DAD23115DAC}" type="datetimeFigureOut">
              <a:rPr lang="en-US" smtClean="0"/>
              <a:t>5/19/2019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F671D3-B7F6-4745-A2A5-F10E4015ABFD}" type="slidenum">
              <a:rPr lang="en-US" smtClean="0"/>
              <a:t>‹#›</a:t>
            </a:fld>
            <a:endParaRPr lang="en-US"/>
          </a:p>
        </p:txBody>
      </p:sp>
    </p:spTree>
    <p:extLst>
      <p:ext uri="{BB962C8B-B14F-4D97-AF65-F5344CB8AC3E}">
        <p14:creationId xmlns:p14="http://schemas.microsoft.com/office/powerpoint/2010/main" val="589183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45EDA3-FAB8-44F3-B81B-2DAD23115DAC}" type="datetimeFigureOut">
              <a:rPr lang="en-US" smtClean="0"/>
              <a:t>5/19/2019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F671D3-B7F6-4745-A2A5-F10E4015ABFD}" type="slidenum">
              <a:rPr lang="en-US" smtClean="0"/>
              <a:t>‹#›</a:t>
            </a:fld>
            <a:endParaRPr lang="en-US"/>
          </a:p>
        </p:txBody>
      </p:sp>
    </p:spTree>
    <p:extLst>
      <p:ext uri="{BB962C8B-B14F-4D97-AF65-F5344CB8AC3E}">
        <p14:creationId xmlns:p14="http://schemas.microsoft.com/office/powerpoint/2010/main" val="2038238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245EDA3-FAB8-44F3-B81B-2DAD23115DAC}" type="datetimeFigureOut">
              <a:rPr lang="en-US" smtClean="0"/>
              <a:t>5/19/2019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98F671D3-B7F6-4745-A2A5-F10E4015ABFD}" type="slidenum">
              <a:rPr lang="en-US" smtClean="0"/>
              <a:t>‹#›</a:t>
            </a:fld>
            <a:endParaRPr lang="en-US"/>
          </a:p>
        </p:txBody>
      </p:sp>
    </p:spTree>
    <p:extLst>
      <p:ext uri="{BB962C8B-B14F-4D97-AF65-F5344CB8AC3E}">
        <p14:creationId xmlns:p14="http://schemas.microsoft.com/office/powerpoint/2010/main" val="4136509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245EDA3-FAB8-44F3-B81B-2DAD23115DAC}" type="datetimeFigureOut">
              <a:rPr lang="en-US" smtClean="0"/>
              <a:t>5/19/2019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98F671D3-B7F6-4745-A2A5-F10E4015ABFD}" type="slidenum">
              <a:rPr lang="en-US" smtClean="0"/>
              <a:t>‹#›</a:t>
            </a:fld>
            <a:endParaRPr lang="en-US"/>
          </a:p>
        </p:txBody>
      </p:sp>
    </p:spTree>
    <p:extLst>
      <p:ext uri="{BB962C8B-B14F-4D97-AF65-F5344CB8AC3E}">
        <p14:creationId xmlns:p14="http://schemas.microsoft.com/office/powerpoint/2010/main" val="3360208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2245EDA3-FAB8-44F3-B81B-2DAD23115DAC}" type="datetimeFigureOut">
              <a:rPr lang="en-US" smtClean="0"/>
              <a:t>5/19/2019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98F671D3-B7F6-4745-A2A5-F10E4015ABFD}" type="slidenum">
              <a:rPr lang="en-US" smtClean="0"/>
              <a:t>‹#›</a:t>
            </a:fld>
            <a:endParaRPr lang="en-US"/>
          </a:p>
        </p:txBody>
      </p:sp>
    </p:spTree>
    <p:extLst>
      <p:ext uri="{BB962C8B-B14F-4D97-AF65-F5344CB8AC3E}">
        <p14:creationId xmlns:p14="http://schemas.microsoft.com/office/powerpoint/2010/main" val="2509848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245EDA3-FAB8-44F3-B81B-2DAD23115DAC}" type="datetimeFigureOut">
              <a:rPr lang="en-US" smtClean="0"/>
              <a:t>5/19/2019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F671D3-B7F6-4745-A2A5-F10E4015ABFD}" type="slidenum">
              <a:rPr lang="en-US" smtClean="0"/>
              <a:t>‹#›</a:t>
            </a:fld>
            <a:endParaRPr lang="en-US"/>
          </a:p>
        </p:txBody>
      </p:sp>
    </p:spTree>
    <p:extLst>
      <p:ext uri="{BB962C8B-B14F-4D97-AF65-F5344CB8AC3E}">
        <p14:creationId xmlns:p14="http://schemas.microsoft.com/office/powerpoint/2010/main" val="3767073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245EDA3-FAB8-44F3-B81B-2DAD23115DAC}" type="datetimeFigureOut">
              <a:rPr lang="en-US" smtClean="0"/>
              <a:t>5/19/2019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8F671D3-B7F6-4745-A2A5-F10E4015ABFD}" type="slidenum">
              <a:rPr lang="en-US" smtClean="0"/>
              <a:t>‹#›</a:t>
            </a:fld>
            <a:endParaRPr lang="en-US"/>
          </a:p>
        </p:txBody>
      </p:sp>
    </p:spTree>
    <p:extLst>
      <p:ext uri="{BB962C8B-B14F-4D97-AF65-F5344CB8AC3E}">
        <p14:creationId xmlns:p14="http://schemas.microsoft.com/office/powerpoint/2010/main" val="306220637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F3E0E-BE4A-4FF9-B829-7D34FEDCEC73}"/>
              </a:ext>
            </a:extLst>
          </p:cNvPr>
          <p:cNvSpPr>
            <a:spLocks noGrp="1"/>
          </p:cNvSpPr>
          <p:nvPr>
            <p:ph type="ctrTitle"/>
          </p:nvPr>
        </p:nvSpPr>
        <p:spPr>
          <a:xfrm>
            <a:off x="2095500" y="1989180"/>
            <a:ext cx="9144000" cy="1909763"/>
          </a:xfrm>
        </p:spPr>
        <p:txBody>
          <a:bodyPr/>
          <a:lstStyle/>
          <a:p>
            <a:r>
              <a:rPr lang="en-US" dirty="0"/>
              <a:t>Metal Detection Robot</a:t>
            </a:r>
          </a:p>
        </p:txBody>
      </p:sp>
      <p:sp>
        <p:nvSpPr>
          <p:cNvPr id="3" name="Subtitle 2">
            <a:extLst>
              <a:ext uri="{FF2B5EF4-FFF2-40B4-BE49-F238E27FC236}">
                <a16:creationId xmlns:a16="http://schemas.microsoft.com/office/drawing/2014/main" id="{F3331B49-928A-4B96-80BE-630AF7FB37D4}"/>
              </a:ext>
            </a:extLst>
          </p:cNvPr>
          <p:cNvSpPr>
            <a:spLocks noGrp="1"/>
          </p:cNvSpPr>
          <p:nvPr>
            <p:ph type="subTitle" idx="1"/>
          </p:nvPr>
        </p:nvSpPr>
        <p:spPr>
          <a:xfrm>
            <a:off x="9818061" y="5381489"/>
            <a:ext cx="1876192" cy="861420"/>
          </a:xfrm>
        </p:spPr>
        <p:txBody>
          <a:bodyPr>
            <a:normAutofit/>
          </a:bodyPr>
          <a:lstStyle/>
          <a:p>
            <a:endParaRPr lang="en-US" dirty="0"/>
          </a:p>
        </p:txBody>
      </p:sp>
    </p:spTree>
    <p:extLst>
      <p:ext uri="{BB962C8B-B14F-4D97-AF65-F5344CB8AC3E}">
        <p14:creationId xmlns:p14="http://schemas.microsoft.com/office/powerpoint/2010/main" val="218369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F2A8EC-B9D7-436B-8EDB-5D4FFDB3DEF1}"/>
              </a:ext>
            </a:extLst>
          </p:cNvPr>
          <p:cNvSpPr>
            <a:spLocks noGrp="1"/>
          </p:cNvSpPr>
          <p:nvPr>
            <p:ph idx="1"/>
          </p:nvPr>
        </p:nvSpPr>
        <p:spPr/>
        <p:txBody>
          <a:bodyPr/>
          <a:lstStyle/>
          <a:p>
            <a:r>
              <a:rPr lang="en-US" dirty="0"/>
              <a:t>Simulation</a:t>
            </a:r>
          </a:p>
        </p:txBody>
      </p:sp>
      <p:sp>
        <p:nvSpPr>
          <p:cNvPr id="4" name="Title 1">
            <a:extLst>
              <a:ext uri="{FF2B5EF4-FFF2-40B4-BE49-F238E27FC236}">
                <a16:creationId xmlns:a16="http://schemas.microsoft.com/office/drawing/2014/main" id="{0FD6D3A5-A560-431A-A0D9-1FB714632126}"/>
              </a:ext>
            </a:extLst>
          </p:cNvPr>
          <p:cNvSpPr txBox="1">
            <a:spLocks/>
          </p:cNvSpPr>
          <p:nvPr/>
        </p:nvSpPr>
        <p:spPr>
          <a:xfrm>
            <a:off x="798511" y="6051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Technical Detail</a:t>
            </a:r>
            <a:br>
              <a:rPr lang="en-US" dirty="0"/>
            </a:br>
            <a:r>
              <a:rPr lang="en-US" sz="2400" dirty="0"/>
              <a:t>- Metal Detection Circuit continuous</a:t>
            </a:r>
          </a:p>
        </p:txBody>
      </p:sp>
      <p:pic>
        <p:nvPicPr>
          <p:cNvPr id="5" name="Picture 4">
            <a:extLst>
              <a:ext uri="{FF2B5EF4-FFF2-40B4-BE49-F238E27FC236}">
                <a16:creationId xmlns:a16="http://schemas.microsoft.com/office/drawing/2014/main" id="{B22DC6DF-EA1A-4DDB-B269-8C5706965DEB}"/>
              </a:ext>
            </a:extLst>
          </p:cNvPr>
          <p:cNvPicPr>
            <a:picLocks noChangeAspect="1"/>
          </p:cNvPicPr>
          <p:nvPr/>
        </p:nvPicPr>
        <p:blipFill>
          <a:blip r:embed="rId2"/>
          <a:stretch>
            <a:fillRect/>
          </a:stretch>
        </p:blipFill>
        <p:spPr>
          <a:xfrm>
            <a:off x="1008062" y="2628900"/>
            <a:ext cx="7772400" cy="3181350"/>
          </a:xfrm>
          <a:prstGeom prst="rect">
            <a:avLst/>
          </a:prstGeom>
        </p:spPr>
      </p:pic>
      <p:pic>
        <p:nvPicPr>
          <p:cNvPr id="6" name="Picture 5">
            <a:extLst>
              <a:ext uri="{FF2B5EF4-FFF2-40B4-BE49-F238E27FC236}">
                <a16:creationId xmlns:a16="http://schemas.microsoft.com/office/drawing/2014/main" id="{E0E78A5E-2FD3-45F5-8C29-DC9B2220B2E6}"/>
              </a:ext>
            </a:extLst>
          </p:cNvPr>
          <p:cNvPicPr>
            <a:picLocks noChangeAspect="1"/>
          </p:cNvPicPr>
          <p:nvPr/>
        </p:nvPicPr>
        <p:blipFill>
          <a:blip r:embed="rId3"/>
          <a:stretch>
            <a:fillRect/>
          </a:stretch>
        </p:blipFill>
        <p:spPr>
          <a:xfrm>
            <a:off x="8875712" y="1598940"/>
            <a:ext cx="2935526" cy="2059920"/>
          </a:xfrm>
          <a:prstGeom prst="rect">
            <a:avLst/>
          </a:prstGeom>
        </p:spPr>
      </p:pic>
    </p:spTree>
    <p:extLst>
      <p:ext uri="{BB962C8B-B14F-4D97-AF65-F5344CB8AC3E}">
        <p14:creationId xmlns:p14="http://schemas.microsoft.com/office/powerpoint/2010/main" val="743299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ABE2B589-BCB9-431A-9BF9-22BFC61C7588}"/>
              </a:ext>
            </a:extLst>
          </p:cNvPr>
          <p:cNvPicPr>
            <a:picLocks noChangeAspect="1"/>
          </p:cNvPicPr>
          <p:nvPr/>
        </p:nvPicPr>
        <p:blipFill>
          <a:blip r:embed="rId7"/>
          <a:stretch>
            <a:fillRect/>
          </a:stretch>
        </p:blipFill>
        <p:spPr>
          <a:xfrm>
            <a:off x="1522412" y="976106"/>
            <a:ext cx="9003791" cy="5379766"/>
          </a:xfrm>
          <a:prstGeom prst="rect">
            <a:avLst/>
          </a:prstGeom>
        </p:spPr>
      </p:pic>
      <p:sp>
        <p:nvSpPr>
          <p:cNvPr id="23" name="Rectangle 22">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Rectangle 1">
            <a:extLst>
              <a:ext uri="{FF2B5EF4-FFF2-40B4-BE49-F238E27FC236}">
                <a16:creationId xmlns:a16="http://schemas.microsoft.com/office/drawing/2014/main" id="{9B64AA3C-289E-432C-AA47-BE5E0A002AAB}"/>
              </a:ext>
            </a:extLst>
          </p:cNvPr>
          <p:cNvSpPr/>
          <p:nvPr/>
        </p:nvSpPr>
        <p:spPr>
          <a:xfrm>
            <a:off x="8621429" y="3956578"/>
            <a:ext cx="243280" cy="2369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C33E840-844D-4117-9AFB-31EBF9600F33}"/>
              </a:ext>
            </a:extLst>
          </p:cNvPr>
          <p:cNvSpPr txBox="1"/>
          <p:nvPr/>
        </p:nvSpPr>
        <p:spPr>
          <a:xfrm>
            <a:off x="8545519" y="3931957"/>
            <a:ext cx="511171" cy="261610"/>
          </a:xfrm>
          <a:prstGeom prst="rect">
            <a:avLst/>
          </a:prstGeom>
          <a:noFill/>
        </p:spPr>
        <p:txBody>
          <a:bodyPr wrap="square" rtlCol="0">
            <a:spAutoFit/>
          </a:bodyPr>
          <a:lstStyle/>
          <a:p>
            <a:r>
              <a:rPr lang="en-US" sz="1100" dirty="0">
                <a:solidFill>
                  <a:schemeClr val="bg1"/>
                </a:solidFill>
              </a:rPr>
              <a:t>T0</a:t>
            </a:r>
          </a:p>
        </p:txBody>
      </p:sp>
      <p:sp>
        <p:nvSpPr>
          <p:cNvPr id="14" name="Title 1">
            <a:extLst>
              <a:ext uri="{FF2B5EF4-FFF2-40B4-BE49-F238E27FC236}">
                <a16:creationId xmlns:a16="http://schemas.microsoft.com/office/drawing/2014/main" id="{AD262A71-D34D-403C-989F-5C822F5F4BBE}"/>
              </a:ext>
            </a:extLst>
          </p:cNvPr>
          <p:cNvSpPr txBox="1">
            <a:spLocks/>
          </p:cNvSpPr>
          <p:nvPr/>
        </p:nvSpPr>
        <p:spPr>
          <a:xfrm>
            <a:off x="613989" y="469055"/>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bg1"/>
                </a:solidFill>
              </a:rPr>
              <a:t>Technical Detail</a:t>
            </a:r>
            <a:br>
              <a:rPr lang="en-US" dirty="0">
                <a:solidFill>
                  <a:schemeClr val="bg1"/>
                </a:solidFill>
              </a:rPr>
            </a:br>
            <a:r>
              <a:rPr lang="en-US" sz="2400" dirty="0">
                <a:solidFill>
                  <a:schemeClr val="bg1"/>
                </a:solidFill>
              </a:rPr>
              <a:t>- Metal Detection Schematic </a:t>
            </a:r>
          </a:p>
        </p:txBody>
      </p:sp>
    </p:spTree>
    <p:extLst>
      <p:ext uri="{BB962C8B-B14F-4D97-AF65-F5344CB8AC3E}">
        <p14:creationId xmlns:p14="http://schemas.microsoft.com/office/powerpoint/2010/main" val="4083321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9DE3A6-0FC2-4D8B-96D6-6EA62727AF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391" y="322149"/>
            <a:ext cx="8916359" cy="6213702"/>
          </a:xfrm>
        </p:spPr>
      </p:pic>
      <p:pic>
        <p:nvPicPr>
          <p:cNvPr id="7" name="Picture 6">
            <a:extLst>
              <a:ext uri="{FF2B5EF4-FFF2-40B4-BE49-F238E27FC236}">
                <a16:creationId xmlns:a16="http://schemas.microsoft.com/office/drawing/2014/main" id="{D81CA38E-4E4A-497B-B715-F2C40F0E8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1213" y="504417"/>
            <a:ext cx="905001" cy="5849166"/>
          </a:xfrm>
          <a:prstGeom prst="rect">
            <a:avLst/>
          </a:prstGeom>
        </p:spPr>
      </p:pic>
      <p:sp>
        <p:nvSpPr>
          <p:cNvPr id="8" name="TextBox 7">
            <a:extLst>
              <a:ext uri="{FF2B5EF4-FFF2-40B4-BE49-F238E27FC236}">
                <a16:creationId xmlns:a16="http://schemas.microsoft.com/office/drawing/2014/main" id="{06B93D4A-DE4A-4149-97FA-C1520962341C}"/>
              </a:ext>
            </a:extLst>
          </p:cNvPr>
          <p:cNvSpPr txBox="1"/>
          <p:nvPr/>
        </p:nvSpPr>
        <p:spPr>
          <a:xfrm>
            <a:off x="10252395" y="3553262"/>
            <a:ext cx="1009650" cy="369332"/>
          </a:xfrm>
          <a:prstGeom prst="rect">
            <a:avLst/>
          </a:prstGeom>
          <a:noFill/>
        </p:spPr>
        <p:txBody>
          <a:bodyPr wrap="square" rtlCol="0">
            <a:spAutoFit/>
          </a:bodyPr>
          <a:lstStyle/>
          <a:p>
            <a:r>
              <a:rPr lang="en-US" b="1" dirty="0"/>
              <a:t>&lt;</a:t>
            </a:r>
          </a:p>
        </p:txBody>
      </p:sp>
    </p:spTree>
    <p:extLst>
      <p:ext uri="{BB962C8B-B14F-4D97-AF65-F5344CB8AC3E}">
        <p14:creationId xmlns:p14="http://schemas.microsoft.com/office/powerpoint/2010/main" val="3254628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D9B45-99DD-4EE9-84CD-5A7F9C7A40A8}"/>
              </a:ext>
            </a:extLst>
          </p:cNvPr>
          <p:cNvSpPr>
            <a:spLocks noGrp="1"/>
          </p:cNvSpPr>
          <p:nvPr>
            <p:ph type="title"/>
          </p:nvPr>
        </p:nvSpPr>
        <p:spPr>
          <a:xfrm>
            <a:off x="296866" y="217773"/>
            <a:ext cx="6182528" cy="402320"/>
          </a:xfrm>
        </p:spPr>
        <p:txBody>
          <a:bodyPr/>
          <a:lstStyle/>
          <a:p>
            <a:r>
              <a:rPr lang="en-US" sz="2000" dirty="0">
                <a:solidFill>
                  <a:srgbClr val="92D050"/>
                </a:solidFill>
              </a:rPr>
              <a:t>Frequency Reading– Time counter interrupt logic flow</a:t>
            </a:r>
          </a:p>
        </p:txBody>
      </p:sp>
      <p:sp>
        <p:nvSpPr>
          <p:cNvPr id="5" name="Rectangle: Rounded Corners 4">
            <a:extLst>
              <a:ext uri="{FF2B5EF4-FFF2-40B4-BE49-F238E27FC236}">
                <a16:creationId xmlns:a16="http://schemas.microsoft.com/office/drawing/2014/main" id="{825389B3-905B-4D9A-BE40-3AFEC070B664}"/>
              </a:ext>
            </a:extLst>
          </p:cNvPr>
          <p:cNvSpPr/>
          <p:nvPr/>
        </p:nvSpPr>
        <p:spPr>
          <a:xfrm>
            <a:off x="1113628" y="1159165"/>
            <a:ext cx="1706298" cy="777495"/>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Set external clock input on T0 and rising edge detect. </a:t>
            </a:r>
          </a:p>
          <a:p>
            <a:r>
              <a:rPr lang="en-US" sz="1200" dirty="0"/>
              <a:t>detect. </a:t>
            </a:r>
          </a:p>
        </p:txBody>
      </p:sp>
      <p:sp>
        <p:nvSpPr>
          <p:cNvPr id="7" name="Rectangle: Rounded Corners 6">
            <a:extLst>
              <a:ext uri="{FF2B5EF4-FFF2-40B4-BE49-F238E27FC236}">
                <a16:creationId xmlns:a16="http://schemas.microsoft.com/office/drawing/2014/main" id="{1071F05E-8D4D-4958-BBE9-23CC9292F627}"/>
              </a:ext>
            </a:extLst>
          </p:cNvPr>
          <p:cNvSpPr/>
          <p:nvPr/>
        </p:nvSpPr>
        <p:spPr>
          <a:xfrm>
            <a:off x="3464768" y="1159165"/>
            <a:ext cx="1325461" cy="777495"/>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Read CPU running time = micros()</a:t>
            </a:r>
          </a:p>
        </p:txBody>
      </p:sp>
      <p:sp>
        <p:nvSpPr>
          <p:cNvPr id="8" name="Rectangle: Rounded Corners 7">
            <a:extLst>
              <a:ext uri="{FF2B5EF4-FFF2-40B4-BE49-F238E27FC236}">
                <a16:creationId xmlns:a16="http://schemas.microsoft.com/office/drawing/2014/main" id="{D55A34C9-500C-48CF-A9E8-299F73F39010}"/>
              </a:ext>
            </a:extLst>
          </p:cNvPr>
          <p:cNvSpPr/>
          <p:nvPr/>
        </p:nvSpPr>
        <p:spPr>
          <a:xfrm>
            <a:off x="7650164" y="1200146"/>
            <a:ext cx="1299486" cy="69553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OCR1A decrements by 1 for every cycle </a:t>
            </a:r>
          </a:p>
        </p:txBody>
      </p:sp>
      <p:sp>
        <p:nvSpPr>
          <p:cNvPr id="14" name="Rectangle: Rounded Corners 13">
            <a:extLst>
              <a:ext uri="{FF2B5EF4-FFF2-40B4-BE49-F238E27FC236}">
                <a16:creationId xmlns:a16="http://schemas.microsoft.com/office/drawing/2014/main" id="{BEB4330F-B205-4604-A1DB-1E41D24EC650}"/>
              </a:ext>
            </a:extLst>
          </p:cNvPr>
          <p:cNvSpPr/>
          <p:nvPr/>
        </p:nvSpPr>
        <p:spPr>
          <a:xfrm>
            <a:off x="3775739" y="3812522"/>
            <a:ext cx="1743504" cy="5201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Interrupt</a:t>
            </a:r>
            <a:endParaRPr lang="en-US" sz="1200" dirty="0">
              <a:solidFill>
                <a:schemeClr val="bg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B707DB46-E670-4E4C-A2D2-CC2BD8FB054A}"/>
              </a:ext>
            </a:extLst>
          </p:cNvPr>
          <p:cNvSpPr txBox="1"/>
          <p:nvPr/>
        </p:nvSpPr>
        <p:spPr>
          <a:xfrm>
            <a:off x="7066314" y="2162048"/>
            <a:ext cx="470997" cy="276999"/>
          </a:xfrm>
          <a:prstGeom prst="rect">
            <a:avLst/>
          </a:prstGeom>
          <a:noFill/>
        </p:spPr>
        <p:txBody>
          <a:bodyPr wrap="square" rtlCol="0">
            <a:spAutoFit/>
          </a:bodyPr>
          <a:lstStyle/>
          <a:p>
            <a:r>
              <a:rPr lang="en-US" sz="1200" dirty="0"/>
              <a:t>Yes</a:t>
            </a:r>
            <a:endParaRPr lang="en-US" dirty="0"/>
          </a:p>
        </p:txBody>
      </p:sp>
      <p:cxnSp>
        <p:nvCxnSpPr>
          <p:cNvPr id="18" name="Straight Arrow Connector 17">
            <a:extLst>
              <a:ext uri="{FF2B5EF4-FFF2-40B4-BE49-F238E27FC236}">
                <a16:creationId xmlns:a16="http://schemas.microsoft.com/office/drawing/2014/main" id="{85B01BE8-61C4-4EA3-8115-14749AF3CF5F}"/>
              </a:ext>
            </a:extLst>
          </p:cNvPr>
          <p:cNvCxnSpPr>
            <a:cxnSpLocks/>
          </p:cNvCxnSpPr>
          <p:nvPr/>
        </p:nvCxnSpPr>
        <p:spPr>
          <a:xfrm>
            <a:off x="7301812" y="3365291"/>
            <a:ext cx="0" cy="2839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CD438DA-2481-4414-B842-774BB09DE967}"/>
              </a:ext>
            </a:extLst>
          </p:cNvPr>
          <p:cNvCxnSpPr>
            <a:cxnSpLocks/>
          </p:cNvCxnSpPr>
          <p:nvPr/>
        </p:nvCxnSpPr>
        <p:spPr>
          <a:xfrm>
            <a:off x="7301812" y="4514583"/>
            <a:ext cx="0" cy="2168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019B917-5C24-4420-878D-776102E446CA}"/>
              </a:ext>
            </a:extLst>
          </p:cNvPr>
          <p:cNvSpPr txBox="1"/>
          <p:nvPr/>
        </p:nvSpPr>
        <p:spPr>
          <a:xfrm>
            <a:off x="9157140" y="1884395"/>
            <a:ext cx="470997" cy="276999"/>
          </a:xfrm>
          <a:prstGeom prst="rect">
            <a:avLst/>
          </a:prstGeom>
          <a:noFill/>
        </p:spPr>
        <p:txBody>
          <a:bodyPr wrap="square" rtlCol="0">
            <a:spAutoFit/>
          </a:bodyPr>
          <a:lstStyle/>
          <a:p>
            <a:r>
              <a:rPr lang="en-US" sz="1200" dirty="0"/>
              <a:t>No</a:t>
            </a:r>
            <a:endParaRPr lang="en-US" dirty="0"/>
          </a:p>
        </p:txBody>
      </p:sp>
      <p:cxnSp>
        <p:nvCxnSpPr>
          <p:cNvPr id="30" name="Straight Connector 29">
            <a:extLst>
              <a:ext uri="{FF2B5EF4-FFF2-40B4-BE49-F238E27FC236}">
                <a16:creationId xmlns:a16="http://schemas.microsoft.com/office/drawing/2014/main" id="{2B1FDFF2-D942-47D4-B7E3-B81865339B44}"/>
              </a:ext>
            </a:extLst>
          </p:cNvPr>
          <p:cNvCxnSpPr>
            <a:cxnSpLocks/>
          </p:cNvCxnSpPr>
          <p:nvPr/>
        </p:nvCxnSpPr>
        <p:spPr>
          <a:xfrm>
            <a:off x="8284359" y="1959498"/>
            <a:ext cx="1" cy="1744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C5F743E-2747-4AD0-8010-FBCBB785B186}"/>
              </a:ext>
            </a:extLst>
          </p:cNvPr>
          <p:cNvCxnSpPr>
            <a:cxnSpLocks/>
            <a:stCxn id="16" idx="2"/>
          </p:cNvCxnSpPr>
          <p:nvPr/>
        </p:nvCxnSpPr>
        <p:spPr>
          <a:xfrm>
            <a:off x="7301813" y="2439047"/>
            <a:ext cx="0" cy="1952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4201CF0-4B09-461E-9F35-629EAB908005}"/>
              </a:ext>
            </a:extLst>
          </p:cNvPr>
          <p:cNvCxnSpPr>
            <a:cxnSpLocks/>
          </p:cNvCxnSpPr>
          <p:nvPr/>
        </p:nvCxnSpPr>
        <p:spPr>
          <a:xfrm>
            <a:off x="7491040" y="2285497"/>
            <a:ext cx="31160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B0E8FA0A-0585-47BB-B853-7A25865AFC03}"/>
              </a:ext>
            </a:extLst>
          </p:cNvPr>
          <p:cNvCxnSpPr>
            <a:cxnSpLocks/>
          </p:cNvCxnSpPr>
          <p:nvPr/>
        </p:nvCxnSpPr>
        <p:spPr>
          <a:xfrm flipH="1">
            <a:off x="8976554" y="1564406"/>
            <a:ext cx="38807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64160786-1EE1-4831-AAB8-15574AA93049}"/>
              </a:ext>
            </a:extLst>
          </p:cNvPr>
          <p:cNvCxnSpPr>
            <a:cxnSpLocks/>
          </p:cNvCxnSpPr>
          <p:nvPr/>
        </p:nvCxnSpPr>
        <p:spPr>
          <a:xfrm>
            <a:off x="9731230" y="5166505"/>
            <a:ext cx="34394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1A8FEF5D-A4EB-43D0-B97A-91BDAAF7472C}"/>
              </a:ext>
            </a:extLst>
          </p:cNvPr>
          <p:cNvCxnSpPr>
            <a:cxnSpLocks/>
          </p:cNvCxnSpPr>
          <p:nvPr/>
        </p:nvCxnSpPr>
        <p:spPr>
          <a:xfrm>
            <a:off x="10075178" y="805343"/>
            <a:ext cx="0" cy="43611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07754A7-4664-4A24-B48D-7F1C6AA6990D}"/>
              </a:ext>
            </a:extLst>
          </p:cNvPr>
          <p:cNvCxnSpPr>
            <a:cxnSpLocks/>
          </p:cNvCxnSpPr>
          <p:nvPr/>
        </p:nvCxnSpPr>
        <p:spPr>
          <a:xfrm>
            <a:off x="9364630" y="1569484"/>
            <a:ext cx="0" cy="33709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4D16E0CB-FD88-408B-915F-02752AC62A4C}"/>
              </a:ext>
            </a:extLst>
          </p:cNvPr>
          <p:cNvCxnSpPr>
            <a:cxnSpLocks/>
          </p:cNvCxnSpPr>
          <p:nvPr/>
        </p:nvCxnSpPr>
        <p:spPr>
          <a:xfrm>
            <a:off x="6976225" y="1564406"/>
            <a:ext cx="5285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10687E15-7552-4240-9165-F070E7AEE952}"/>
              </a:ext>
            </a:extLst>
          </p:cNvPr>
          <p:cNvCxnSpPr>
            <a:cxnSpLocks/>
          </p:cNvCxnSpPr>
          <p:nvPr/>
        </p:nvCxnSpPr>
        <p:spPr>
          <a:xfrm>
            <a:off x="4906847" y="1569484"/>
            <a:ext cx="5285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4F90265F-4D96-43CC-9265-7E0ED33D9F09}"/>
              </a:ext>
            </a:extLst>
          </p:cNvPr>
          <p:cNvCxnSpPr>
            <a:cxnSpLocks/>
          </p:cNvCxnSpPr>
          <p:nvPr/>
        </p:nvCxnSpPr>
        <p:spPr>
          <a:xfrm>
            <a:off x="2917133" y="1547912"/>
            <a:ext cx="47099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2EF7D772-7333-4DAC-B87F-FF6F7C52BC92}"/>
              </a:ext>
            </a:extLst>
          </p:cNvPr>
          <p:cNvSpPr txBox="1"/>
          <p:nvPr/>
        </p:nvSpPr>
        <p:spPr>
          <a:xfrm>
            <a:off x="7803242" y="2146998"/>
            <a:ext cx="1299485" cy="276999"/>
          </a:xfrm>
          <a:prstGeom prst="rect">
            <a:avLst/>
          </a:prstGeom>
          <a:noFill/>
        </p:spPr>
        <p:txBody>
          <a:bodyPr wrap="square" rtlCol="0">
            <a:spAutoFit/>
          </a:bodyPr>
          <a:lstStyle/>
          <a:p>
            <a:r>
              <a:rPr lang="en-US" sz="1200" dirty="0"/>
              <a:t>OCR1A = 0</a:t>
            </a:r>
            <a:r>
              <a:rPr lang="en-US" sz="12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44" name="Rectangle: Rounded Corners 43">
            <a:extLst>
              <a:ext uri="{FF2B5EF4-FFF2-40B4-BE49-F238E27FC236}">
                <a16:creationId xmlns:a16="http://schemas.microsoft.com/office/drawing/2014/main" id="{E1DE5667-2C08-441E-A74B-B7F827404E4D}"/>
              </a:ext>
            </a:extLst>
          </p:cNvPr>
          <p:cNvSpPr/>
          <p:nvPr/>
        </p:nvSpPr>
        <p:spPr>
          <a:xfrm>
            <a:off x="5531306" y="1200146"/>
            <a:ext cx="1299486" cy="69553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Set OCR1A = 5000</a:t>
            </a:r>
          </a:p>
        </p:txBody>
      </p:sp>
      <p:cxnSp>
        <p:nvCxnSpPr>
          <p:cNvPr id="45" name="Straight Connector 44">
            <a:extLst>
              <a:ext uri="{FF2B5EF4-FFF2-40B4-BE49-F238E27FC236}">
                <a16:creationId xmlns:a16="http://schemas.microsoft.com/office/drawing/2014/main" id="{0B04956A-F648-4B9E-82B1-597C75B17ED5}"/>
              </a:ext>
            </a:extLst>
          </p:cNvPr>
          <p:cNvCxnSpPr>
            <a:cxnSpLocks/>
          </p:cNvCxnSpPr>
          <p:nvPr/>
        </p:nvCxnSpPr>
        <p:spPr>
          <a:xfrm>
            <a:off x="8949650" y="2311216"/>
            <a:ext cx="41498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5835764-77CE-4A9A-B75A-3EBAF4462155}"/>
              </a:ext>
            </a:extLst>
          </p:cNvPr>
          <p:cNvCxnSpPr>
            <a:cxnSpLocks/>
          </p:cNvCxnSpPr>
          <p:nvPr/>
        </p:nvCxnSpPr>
        <p:spPr>
          <a:xfrm>
            <a:off x="9364630" y="2131998"/>
            <a:ext cx="0" cy="1792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3" name="Rectangle: Rounded Corners 52">
            <a:extLst>
              <a:ext uri="{FF2B5EF4-FFF2-40B4-BE49-F238E27FC236}">
                <a16:creationId xmlns:a16="http://schemas.microsoft.com/office/drawing/2014/main" id="{6F131B7E-A180-4042-B648-E2FBC20BD43E}"/>
              </a:ext>
            </a:extLst>
          </p:cNvPr>
          <p:cNvSpPr/>
          <p:nvPr/>
        </p:nvSpPr>
        <p:spPr>
          <a:xfrm>
            <a:off x="6683323" y="2700996"/>
            <a:ext cx="1241182" cy="55993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Current CPU running time = micros()</a:t>
            </a:r>
          </a:p>
        </p:txBody>
      </p:sp>
      <p:sp>
        <p:nvSpPr>
          <p:cNvPr id="56" name="Rectangle: Rounded Corners 55">
            <a:extLst>
              <a:ext uri="{FF2B5EF4-FFF2-40B4-BE49-F238E27FC236}">
                <a16:creationId xmlns:a16="http://schemas.microsoft.com/office/drawing/2014/main" id="{3FA73082-B19C-41C6-9BA6-AF900A2218BB}"/>
              </a:ext>
            </a:extLst>
          </p:cNvPr>
          <p:cNvSpPr/>
          <p:nvPr/>
        </p:nvSpPr>
        <p:spPr>
          <a:xfrm>
            <a:off x="6683323" y="3714497"/>
            <a:ext cx="1299484" cy="6830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bg1"/>
                </a:solidFill>
              </a:rPr>
              <a:t>DeltaTime</a:t>
            </a:r>
            <a:r>
              <a:rPr lang="en-US" sz="1050" dirty="0">
                <a:solidFill>
                  <a:schemeClr val="bg1"/>
                </a:solidFill>
              </a:rPr>
              <a:t> = Current CPU time – Last CPU time</a:t>
            </a:r>
          </a:p>
        </p:txBody>
      </p:sp>
      <p:sp>
        <p:nvSpPr>
          <p:cNvPr id="57" name="Rectangle: Rounded Corners 56">
            <a:extLst>
              <a:ext uri="{FF2B5EF4-FFF2-40B4-BE49-F238E27FC236}">
                <a16:creationId xmlns:a16="http://schemas.microsoft.com/office/drawing/2014/main" id="{2AED9793-65A6-49DB-94B9-741B2FB1469F}"/>
              </a:ext>
            </a:extLst>
          </p:cNvPr>
          <p:cNvSpPr/>
          <p:nvPr/>
        </p:nvSpPr>
        <p:spPr>
          <a:xfrm>
            <a:off x="6723156" y="4810148"/>
            <a:ext cx="1259649" cy="65927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Frequency = 5000 cycle/ </a:t>
            </a:r>
            <a:r>
              <a:rPr lang="en-US" sz="1200" dirty="0" err="1">
                <a:solidFill>
                  <a:schemeClr val="bg1"/>
                </a:solidFill>
              </a:rPr>
              <a:t>DeltaTime</a:t>
            </a:r>
            <a:endParaRPr lang="en-US" sz="1200" dirty="0">
              <a:solidFill>
                <a:schemeClr val="bg1"/>
              </a:solidFill>
            </a:endParaRPr>
          </a:p>
        </p:txBody>
      </p:sp>
      <p:sp>
        <p:nvSpPr>
          <p:cNvPr id="41" name="Double Brace 40">
            <a:extLst>
              <a:ext uri="{FF2B5EF4-FFF2-40B4-BE49-F238E27FC236}">
                <a16:creationId xmlns:a16="http://schemas.microsoft.com/office/drawing/2014/main" id="{3D8E59A7-7170-4152-972A-042EF3B7D57C}"/>
              </a:ext>
            </a:extLst>
          </p:cNvPr>
          <p:cNvSpPr/>
          <p:nvPr/>
        </p:nvSpPr>
        <p:spPr>
          <a:xfrm>
            <a:off x="5592663" y="2885352"/>
            <a:ext cx="5262690" cy="2399712"/>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effectLst>
                <a:outerShdw blurRad="38100" dist="19050" dir="2700000" algn="tl" rotWithShape="0">
                  <a:schemeClr val="dk1">
                    <a:alpha val="40000"/>
                  </a:schemeClr>
                </a:outerShdw>
              </a:effectLst>
            </a:endParaRPr>
          </a:p>
        </p:txBody>
      </p:sp>
      <p:sp>
        <p:nvSpPr>
          <p:cNvPr id="46" name="TextBox 45">
            <a:extLst>
              <a:ext uri="{FF2B5EF4-FFF2-40B4-BE49-F238E27FC236}">
                <a16:creationId xmlns:a16="http://schemas.microsoft.com/office/drawing/2014/main" id="{7B0D04D9-8D17-4916-809F-A4DE7AC0F453}"/>
              </a:ext>
            </a:extLst>
          </p:cNvPr>
          <p:cNvSpPr txBox="1"/>
          <p:nvPr/>
        </p:nvSpPr>
        <p:spPr>
          <a:xfrm>
            <a:off x="880106" y="2004553"/>
            <a:ext cx="2341265" cy="461665"/>
          </a:xfrm>
          <a:prstGeom prst="rect">
            <a:avLst/>
          </a:prstGeom>
          <a:noFill/>
        </p:spPr>
        <p:txBody>
          <a:bodyPr wrap="square" rtlCol="0">
            <a:spAutoFit/>
          </a:bodyPr>
          <a:lstStyle/>
          <a:p>
            <a:r>
              <a:rPr lang="en-US" sz="1200" dirty="0"/>
              <a:t>Set TCCR1B = 0b00000111;</a:t>
            </a:r>
          </a:p>
          <a:p>
            <a:r>
              <a:rPr lang="en-US" sz="1200" dirty="0"/>
              <a:t>Set TIMSK1 |= (1 &lt;&lt; OIE1A );</a:t>
            </a:r>
          </a:p>
        </p:txBody>
      </p:sp>
      <p:sp>
        <p:nvSpPr>
          <p:cNvPr id="69" name="Rectangle: Rounded Corners 68">
            <a:extLst>
              <a:ext uri="{FF2B5EF4-FFF2-40B4-BE49-F238E27FC236}">
                <a16:creationId xmlns:a16="http://schemas.microsoft.com/office/drawing/2014/main" id="{E573147B-CF58-436E-9CA3-63E111E7521E}"/>
              </a:ext>
            </a:extLst>
          </p:cNvPr>
          <p:cNvSpPr/>
          <p:nvPr/>
        </p:nvSpPr>
        <p:spPr>
          <a:xfrm>
            <a:off x="8379249" y="4786401"/>
            <a:ext cx="1248885" cy="6830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Update Last CPU time = Current CPU time</a:t>
            </a:r>
          </a:p>
        </p:txBody>
      </p:sp>
      <p:cxnSp>
        <p:nvCxnSpPr>
          <p:cNvPr id="73" name="Straight Connector 72">
            <a:extLst>
              <a:ext uri="{FF2B5EF4-FFF2-40B4-BE49-F238E27FC236}">
                <a16:creationId xmlns:a16="http://schemas.microsoft.com/office/drawing/2014/main" id="{8201963A-F5D0-4E0F-9178-A606DC93DFDF}"/>
              </a:ext>
            </a:extLst>
          </p:cNvPr>
          <p:cNvCxnSpPr>
            <a:cxnSpLocks/>
          </p:cNvCxnSpPr>
          <p:nvPr/>
        </p:nvCxnSpPr>
        <p:spPr>
          <a:xfrm>
            <a:off x="8036905" y="5150012"/>
            <a:ext cx="24745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15A917E2-288F-4B11-B468-3634C48473A1}"/>
              </a:ext>
            </a:extLst>
          </p:cNvPr>
          <p:cNvCxnSpPr>
            <a:cxnSpLocks/>
          </p:cNvCxnSpPr>
          <p:nvPr/>
        </p:nvCxnSpPr>
        <p:spPr>
          <a:xfrm>
            <a:off x="6207853" y="805343"/>
            <a:ext cx="386732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F2332743-E30B-41F0-AF66-4F018C1E2B2F}"/>
              </a:ext>
            </a:extLst>
          </p:cNvPr>
          <p:cNvCxnSpPr>
            <a:cxnSpLocks/>
          </p:cNvCxnSpPr>
          <p:nvPr/>
        </p:nvCxnSpPr>
        <p:spPr>
          <a:xfrm>
            <a:off x="6195863" y="805343"/>
            <a:ext cx="0" cy="2839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C64F583B-E1AD-43B9-9F43-5E28EDD4FBFB}"/>
              </a:ext>
            </a:extLst>
          </p:cNvPr>
          <p:cNvCxnSpPr>
            <a:cxnSpLocks/>
          </p:cNvCxnSpPr>
          <p:nvPr/>
        </p:nvCxnSpPr>
        <p:spPr>
          <a:xfrm>
            <a:off x="7301812" y="5564605"/>
            <a:ext cx="0" cy="2839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9" name="Rectangle: Rounded Corners 78">
            <a:extLst>
              <a:ext uri="{FF2B5EF4-FFF2-40B4-BE49-F238E27FC236}">
                <a16:creationId xmlns:a16="http://schemas.microsoft.com/office/drawing/2014/main" id="{858FD468-AB83-4460-931C-D62788E33D96}"/>
              </a:ext>
            </a:extLst>
          </p:cNvPr>
          <p:cNvSpPr/>
          <p:nvPr/>
        </p:nvSpPr>
        <p:spPr>
          <a:xfrm>
            <a:off x="6723156" y="5943710"/>
            <a:ext cx="1259649" cy="65927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Sent Via </a:t>
            </a:r>
            <a:r>
              <a:rPr lang="en-US" sz="1200" dirty="0" err="1">
                <a:solidFill>
                  <a:schemeClr val="bg1"/>
                </a:solidFill>
              </a:rPr>
              <a:t>radiohead</a:t>
            </a:r>
            <a:r>
              <a:rPr lang="en-US" sz="1200" dirty="0">
                <a:solidFill>
                  <a:schemeClr val="bg1"/>
                </a:solidFill>
              </a:rPr>
              <a:t> library </a:t>
            </a:r>
          </a:p>
        </p:txBody>
      </p:sp>
    </p:spTree>
    <p:extLst>
      <p:ext uri="{BB962C8B-B14F-4D97-AF65-F5344CB8AC3E}">
        <p14:creationId xmlns:p14="http://schemas.microsoft.com/office/powerpoint/2010/main" val="2316601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A0FCE6-54A5-41CD-A311-C73AF5C00F39}"/>
              </a:ext>
            </a:extLst>
          </p:cNvPr>
          <p:cNvSpPr>
            <a:spLocks noGrp="1"/>
          </p:cNvSpPr>
          <p:nvPr>
            <p:ph idx="1"/>
          </p:nvPr>
        </p:nvSpPr>
        <p:spPr>
          <a:xfrm>
            <a:off x="824130" y="1724459"/>
            <a:ext cx="5134197" cy="4676341"/>
          </a:xfrm>
        </p:spPr>
        <p:txBody>
          <a:bodyPr>
            <a:normAutofit/>
          </a:bodyPr>
          <a:lstStyle/>
          <a:p>
            <a:pPr marL="0" indent="0">
              <a:buNone/>
            </a:pPr>
            <a:r>
              <a:rPr lang="en-US" sz="1400" dirty="0"/>
              <a:t>Coding Approach :</a:t>
            </a:r>
          </a:p>
          <a:p>
            <a:pPr lvl="0"/>
            <a:r>
              <a:rPr lang="en-US" sz="1400" dirty="0"/>
              <a:t>Arduino UNO ATMega328 microcontroller equipped with 3 timer/counter registers (TCCR)</a:t>
            </a:r>
          </a:p>
          <a:p>
            <a:pPr lvl="0"/>
            <a:r>
              <a:rPr lang="en-US" sz="1400" dirty="0"/>
              <a:t>TCCR can be configured to received external clock source which can be our signal</a:t>
            </a:r>
          </a:p>
          <a:p>
            <a:pPr lvl="0"/>
            <a:r>
              <a:rPr lang="en-US" sz="1400" dirty="0"/>
              <a:t>To count the frequency, Output Comparison register (OCR) can be configured to decrement by 1 every clock cycle (cycle of our signal). </a:t>
            </a:r>
          </a:p>
          <a:p>
            <a:pPr lvl="0"/>
            <a:r>
              <a:rPr lang="en-US" sz="1400" dirty="0"/>
              <a:t>Then by measuring the time interval between each time the OCR reaches 0, we can calculate the frequency by dividing max number in OCR (255 for 8 bit) by time interval. </a:t>
            </a:r>
          </a:p>
          <a:p>
            <a:pPr marL="0" indent="0">
              <a:buNone/>
            </a:pPr>
            <a:endParaRPr lang="en-US" dirty="0"/>
          </a:p>
        </p:txBody>
      </p:sp>
      <p:sp>
        <p:nvSpPr>
          <p:cNvPr id="4" name="Title 1">
            <a:extLst>
              <a:ext uri="{FF2B5EF4-FFF2-40B4-BE49-F238E27FC236}">
                <a16:creationId xmlns:a16="http://schemas.microsoft.com/office/drawing/2014/main" id="{7B092CE0-A5EA-440A-8D84-25C41A47697D}"/>
              </a:ext>
            </a:extLst>
          </p:cNvPr>
          <p:cNvSpPr>
            <a:spLocks noGrp="1"/>
          </p:cNvSpPr>
          <p:nvPr>
            <p:ph type="title"/>
          </p:nvPr>
        </p:nvSpPr>
        <p:spPr>
          <a:xfrm>
            <a:off x="414291" y="323929"/>
            <a:ext cx="9404723" cy="1400530"/>
          </a:xfrm>
        </p:spPr>
        <p:txBody>
          <a:bodyPr/>
          <a:lstStyle/>
          <a:p>
            <a:r>
              <a:rPr lang="en-US" dirty="0"/>
              <a:t>Technical Detail</a:t>
            </a:r>
            <a:br>
              <a:rPr lang="en-US" dirty="0"/>
            </a:br>
            <a:r>
              <a:rPr lang="en-US" sz="2800" dirty="0"/>
              <a:t>-Arduino Frequency Measurement </a:t>
            </a:r>
            <a:br>
              <a:rPr lang="en-US" sz="4400" dirty="0"/>
            </a:br>
            <a:endParaRPr lang="en-US" dirty="0"/>
          </a:p>
        </p:txBody>
      </p:sp>
      <p:sp>
        <p:nvSpPr>
          <p:cNvPr id="5" name="Content Placeholder 2">
            <a:extLst>
              <a:ext uri="{FF2B5EF4-FFF2-40B4-BE49-F238E27FC236}">
                <a16:creationId xmlns:a16="http://schemas.microsoft.com/office/drawing/2014/main" id="{36BA6A43-DB40-486C-9C65-EF08853FF774}"/>
              </a:ext>
            </a:extLst>
          </p:cNvPr>
          <p:cNvSpPr txBox="1">
            <a:spLocks/>
          </p:cNvSpPr>
          <p:nvPr/>
        </p:nvSpPr>
        <p:spPr>
          <a:xfrm>
            <a:off x="6368166" y="1569912"/>
            <a:ext cx="5312355" cy="467634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1400" dirty="0"/>
              <a:t>Set TCCR1B = 0b00000111; //for external clock input on T0 and rising edge detect. </a:t>
            </a:r>
          </a:p>
          <a:p>
            <a:pPr marL="0" indent="0">
              <a:buFont typeface="Wingdings 3" charset="2"/>
              <a:buNone/>
            </a:pPr>
            <a:r>
              <a:rPr lang="en-US" sz="1400" dirty="0"/>
              <a:t>Set TIMSK1 |= (1 &lt;&lt; OIE1A ) ; // to enable timer1 interrupt </a:t>
            </a:r>
          </a:p>
          <a:p>
            <a:pPr marL="0" indent="0">
              <a:buFont typeface="Wingdings 3" charset="2"/>
              <a:buNone/>
            </a:pPr>
            <a:r>
              <a:rPr lang="en-US" sz="1400" dirty="0"/>
              <a:t>## now, OCR1A will decrement by 1 for every rising edge. </a:t>
            </a:r>
          </a:p>
          <a:p>
            <a:pPr marL="0" indent="0">
              <a:buFont typeface="Wingdings 3" charset="2"/>
              <a:buNone/>
            </a:pPr>
            <a:r>
              <a:rPr lang="en-US" sz="1400" dirty="0"/>
              <a:t>When OCR1A become zero, interrupt occurs.</a:t>
            </a:r>
          </a:p>
          <a:p>
            <a:pPr marL="0" indent="0">
              <a:buFont typeface="Wingdings 3" charset="2"/>
              <a:buNone/>
            </a:pPr>
            <a:endParaRPr lang="en-US" sz="1400" dirty="0"/>
          </a:p>
          <a:p>
            <a:pPr marL="0" indent="0">
              <a:buFont typeface="Wingdings 3" charset="2"/>
              <a:buNone/>
            </a:pPr>
            <a:endParaRPr lang="en-US" sz="1400" dirty="0"/>
          </a:p>
          <a:p>
            <a:pPr marL="0" indent="0">
              <a:buFont typeface="Wingdings 3" charset="2"/>
              <a:buNone/>
            </a:pPr>
            <a:endParaRPr lang="en-US" sz="1400" dirty="0"/>
          </a:p>
          <a:p>
            <a:pPr marL="0" indent="0">
              <a:buFont typeface="Wingdings 3" charset="2"/>
              <a:buNone/>
            </a:pPr>
            <a:endParaRPr lang="en-US" sz="1400" dirty="0"/>
          </a:p>
          <a:p>
            <a:pPr marL="0" indent="0">
              <a:buFont typeface="Wingdings 3" charset="2"/>
              <a:buNone/>
            </a:pPr>
            <a:endParaRPr lang="en-US" sz="1400" dirty="0"/>
          </a:p>
          <a:p>
            <a:pPr marL="0" indent="0">
              <a:buFont typeface="Wingdings 3" charset="2"/>
              <a:buNone/>
            </a:pPr>
            <a:endParaRPr lang="en-US" sz="1400" dirty="0"/>
          </a:p>
          <a:p>
            <a:pPr marL="0" indent="0">
              <a:buFont typeface="Wingdings 3" charset="2"/>
              <a:buNone/>
            </a:pPr>
            <a:endParaRPr lang="en-US" sz="1400" dirty="0"/>
          </a:p>
          <a:p>
            <a:pPr marL="0" indent="0">
              <a:buFont typeface="Wingdings 3" charset="2"/>
              <a:buNone/>
            </a:pPr>
            <a:endParaRPr lang="en-US" sz="1400" dirty="0"/>
          </a:p>
          <a:p>
            <a:pPr marL="0" indent="0">
              <a:buFont typeface="Wingdings 3" charset="2"/>
              <a:buNone/>
            </a:pPr>
            <a:r>
              <a:rPr lang="en-US" sz="1400" dirty="0"/>
              <a:t>Frequency = 5000/</a:t>
            </a:r>
            <a:r>
              <a:rPr lang="en-US" sz="1400" dirty="0" err="1"/>
              <a:t>deltaTime</a:t>
            </a:r>
            <a:r>
              <a:rPr lang="en-US" sz="1400" dirty="0"/>
              <a:t> </a:t>
            </a:r>
          </a:p>
          <a:p>
            <a:pPr marL="0" indent="0">
              <a:buFont typeface="Wingdings 3" charset="2"/>
              <a:buNone/>
            </a:pPr>
            <a:r>
              <a:rPr lang="en-US" sz="1400" dirty="0"/>
              <a:t>Send data using </a:t>
            </a:r>
            <a:r>
              <a:rPr lang="en-US" sz="1400" dirty="0" err="1"/>
              <a:t>RadioHead</a:t>
            </a:r>
            <a:r>
              <a:rPr lang="en-US" sz="1400" dirty="0"/>
              <a:t> library 	</a:t>
            </a:r>
          </a:p>
        </p:txBody>
      </p:sp>
      <p:pic>
        <p:nvPicPr>
          <p:cNvPr id="2" name="Picture 1">
            <a:extLst>
              <a:ext uri="{FF2B5EF4-FFF2-40B4-BE49-F238E27FC236}">
                <a16:creationId xmlns:a16="http://schemas.microsoft.com/office/drawing/2014/main" id="{178B4679-A887-49F4-8A0F-B8CB25FFC0AB}"/>
              </a:ext>
            </a:extLst>
          </p:cNvPr>
          <p:cNvPicPr>
            <a:picLocks noChangeAspect="1"/>
          </p:cNvPicPr>
          <p:nvPr/>
        </p:nvPicPr>
        <p:blipFill>
          <a:blip r:embed="rId2"/>
          <a:stretch>
            <a:fillRect/>
          </a:stretch>
        </p:blipFill>
        <p:spPr>
          <a:xfrm>
            <a:off x="6413196" y="3071611"/>
            <a:ext cx="5267325" cy="2438400"/>
          </a:xfrm>
          <a:prstGeom prst="rect">
            <a:avLst/>
          </a:prstGeom>
        </p:spPr>
      </p:pic>
    </p:spTree>
    <p:extLst>
      <p:ext uri="{BB962C8B-B14F-4D97-AF65-F5344CB8AC3E}">
        <p14:creationId xmlns:p14="http://schemas.microsoft.com/office/powerpoint/2010/main" val="820320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B24A8-196E-4803-B9B6-E74B36660E54}"/>
              </a:ext>
            </a:extLst>
          </p:cNvPr>
          <p:cNvPicPr>
            <a:picLocks noChangeAspect="1"/>
          </p:cNvPicPr>
          <p:nvPr/>
        </p:nvPicPr>
        <p:blipFill>
          <a:blip r:embed="rId2"/>
          <a:stretch>
            <a:fillRect/>
          </a:stretch>
        </p:blipFill>
        <p:spPr>
          <a:xfrm>
            <a:off x="2060696" y="1622740"/>
            <a:ext cx="7815403" cy="4484976"/>
          </a:xfrm>
          <a:prstGeom prst="rect">
            <a:avLst/>
          </a:prstGeom>
        </p:spPr>
      </p:pic>
      <p:sp>
        <p:nvSpPr>
          <p:cNvPr id="3" name="Title 1">
            <a:extLst>
              <a:ext uri="{FF2B5EF4-FFF2-40B4-BE49-F238E27FC236}">
                <a16:creationId xmlns:a16="http://schemas.microsoft.com/office/drawing/2014/main" id="{392F5DA1-B2EB-44B7-80BF-1C44D4F7F1CE}"/>
              </a:ext>
            </a:extLst>
          </p:cNvPr>
          <p:cNvSpPr txBox="1">
            <a:spLocks/>
          </p:cNvSpPr>
          <p:nvPr/>
        </p:nvSpPr>
        <p:spPr>
          <a:xfrm>
            <a:off x="471376" y="284497"/>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1"/>
                </a:solidFill>
              </a:rPr>
              <a:t>Technical Detail</a:t>
            </a:r>
            <a:br>
              <a:rPr lang="en-US" dirty="0">
                <a:solidFill>
                  <a:schemeClr val="tx1"/>
                </a:solidFill>
              </a:rPr>
            </a:br>
            <a:r>
              <a:rPr lang="en-US" sz="2400" dirty="0">
                <a:solidFill>
                  <a:schemeClr val="tx1"/>
                </a:solidFill>
              </a:rPr>
              <a:t>- Receiver Schematic </a:t>
            </a:r>
          </a:p>
        </p:txBody>
      </p:sp>
    </p:spTree>
    <p:extLst>
      <p:ext uri="{BB962C8B-B14F-4D97-AF65-F5344CB8AC3E}">
        <p14:creationId xmlns:p14="http://schemas.microsoft.com/office/powerpoint/2010/main" val="167670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D9B45-99DD-4EE9-84CD-5A7F9C7A40A8}"/>
              </a:ext>
            </a:extLst>
          </p:cNvPr>
          <p:cNvSpPr>
            <a:spLocks noGrp="1"/>
          </p:cNvSpPr>
          <p:nvPr>
            <p:ph type="title"/>
          </p:nvPr>
        </p:nvSpPr>
        <p:spPr>
          <a:xfrm>
            <a:off x="296866" y="217773"/>
            <a:ext cx="6182528" cy="402320"/>
          </a:xfrm>
        </p:spPr>
        <p:txBody>
          <a:bodyPr/>
          <a:lstStyle/>
          <a:p>
            <a:r>
              <a:rPr lang="en-US" sz="2000" dirty="0">
                <a:solidFill>
                  <a:srgbClr val="92D050"/>
                </a:solidFill>
              </a:rPr>
              <a:t>Object detection – Background subtraction logic flow</a:t>
            </a:r>
          </a:p>
        </p:txBody>
      </p:sp>
      <p:sp>
        <p:nvSpPr>
          <p:cNvPr id="5" name="Rectangle: Rounded Corners 4">
            <a:extLst>
              <a:ext uri="{FF2B5EF4-FFF2-40B4-BE49-F238E27FC236}">
                <a16:creationId xmlns:a16="http://schemas.microsoft.com/office/drawing/2014/main" id="{825389B3-905B-4D9A-BE40-3AFEC070B664}"/>
              </a:ext>
            </a:extLst>
          </p:cNvPr>
          <p:cNvSpPr/>
          <p:nvPr/>
        </p:nvSpPr>
        <p:spPr>
          <a:xfrm>
            <a:off x="1527999" y="1372998"/>
            <a:ext cx="1325461" cy="5201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Open </a:t>
            </a:r>
            <a:r>
              <a:rPr lang="en-US" sz="1200" dirty="0" err="1">
                <a:solidFill>
                  <a:schemeClr val="bg1"/>
                </a:solidFill>
              </a:rPr>
              <a:t>WebCam</a:t>
            </a:r>
            <a:endParaRPr lang="en-US" sz="1200" dirty="0">
              <a:solidFill>
                <a:schemeClr val="bg1"/>
              </a:solidFill>
            </a:endParaRPr>
          </a:p>
        </p:txBody>
      </p:sp>
      <p:sp>
        <p:nvSpPr>
          <p:cNvPr id="7" name="Rectangle: Rounded Corners 6">
            <a:extLst>
              <a:ext uri="{FF2B5EF4-FFF2-40B4-BE49-F238E27FC236}">
                <a16:creationId xmlns:a16="http://schemas.microsoft.com/office/drawing/2014/main" id="{1071F05E-8D4D-4958-BBE9-23CC9292F627}"/>
              </a:ext>
            </a:extLst>
          </p:cNvPr>
          <p:cNvSpPr/>
          <p:nvPr/>
        </p:nvSpPr>
        <p:spPr>
          <a:xfrm>
            <a:off x="5622115" y="1382249"/>
            <a:ext cx="1347702" cy="50366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Read Frequency from serial port</a:t>
            </a:r>
          </a:p>
        </p:txBody>
      </p:sp>
      <p:sp>
        <p:nvSpPr>
          <p:cNvPr id="8" name="Rectangle: Rounded Corners 7">
            <a:extLst>
              <a:ext uri="{FF2B5EF4-FFF2-40B4-BE49-F238E27FC236}">
                <a16:creationId xmlns:a16="http://schemas.microsoft.com/office/drawing/2014/main" id="{D55A34C9-500C-48CF-A9E8-299F73F39010}"/>
              </a:ext>
            </a:extLst>
          </p:cNvPr>
          <p:cNvSpPr/>
          <p:nvPr/>
        </p:nvSpPr>
        <p:spPr>
          <a:xfrm>
            <a:off x="3575057" y="1382248"/>
            <a:ext cx="1325461" cy="5201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Capture 1st Frame</a:t>
            </a:r>
          </a:p>
        </p:txBody>
      </p:sp>
      <p:sp>
        <p:nvSpPr>
          <p:cNvPr id="9" name="Rectangle: Rounded Corners 8">
            <a:extLst>
              <a:ext uri="{FF2B5EF4-FFF2-40B4-BE49-F238E27FC236}">
                <a16:creationId xmlns:a16="http://schemas.microsoft.com/office/drawing/2014/main" id="{E54C2309-4CA3-4B6E-A25F-583E6493B8BE}"/>
              </a:ext>
            </a:extLst>
          </p:cNvPr>
          <p:cNvSpPr/>
          <p:nvPr/>
        </p:nvSpPr>
        <p:spPr>
          <a:xfrm>
            <a:off x="7859768" y="1372997"/>
            <a:ext cx="1325461" cy="5201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Capture Current Frame</a:t>
            </a:r>
          </a:p>
        </p:txBody>
      </p:sp>
      <p:sp>
        <p:nvSpPr>
          <p:cNvPr id="10" name="Rectangle: Rounded Corners 9">
            <a:extLst>
              <a:ext uri="{FF2B5EF4-FFF2-40B4-BE49-F238E27FC236}">
                <a16:creationId xmlns:a16="http://schemas.microsoft.com/office/drawing/2014/main" id="{148BAC55-C1A2-4D1D-9C1F-F8E2D96CD3C6}"/>
              </a:ext>
            </a:extLst>
          </p:cNvPr>
          <p:cNvSpPr/>
          <p:nvPr/>
        </p:nvSpPr>
        <p:spPr>
          <a:xfrm>
            <a:off x="7870155" y="2675304"/>
            <a:ext cx="1370858" cy="5201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DeltaFrame</a:t>
            </a:r>
            <a:r>
              <a:rPr lang="en-US" sz="1200" dirty="0">
                <a:solidFill>
                  <a:schemeClr val="bg1"/>
                </a:solidFill>
              </a:rPr>
              <a:t> = abs(1</a:t>
            </a:r>
            <a:r>
              <a:rPr lang="en-US" sz="1200" baseline="30000" dirty="0">
                <a:solidFill>
                  <a:schemeClr val="bg1"/>
                </a:solidFill>
              </a:rPr>
              <a:t>st</a:t>
            </a:r>
            <a:r>
              <a:rPr lang="en-US" sz="1200" dirty="0">
                <a:solidFill>
                  <a:schemeClr val="bg1"/>
                </a:solidFill>
              </a:rPr>
              <a:t> Frame – </a:t>
            </a:r>
            <a:r>
              <a:rPr lang="en-US" sz="1200" dirty="0" err="1">
                <a:solidFill>
                  <a:schemeClr val="bg1"/>
                </a:solidFill>
              </a:rPr>
              <a:t>CurFram</a:t>
            </a:r>
            <a:r>
              <a:rPr lang="en-US" sz="1200" dirty="0">
                <a:solidFill>
                  <a:schemeClr val="bg1"/>
                </a:solidFill>
              </a:rPr>
              <a:t>)</a:t>
            </a:r>
          </a:p>
        </p:txBody>
      </p:sp>
      <p:sp>
        <p:nvSpPr>
          <p:cNvPr id="11" name="Rectangle: Rounded Corners 10">
            <a:extLst>
              <a:ext uri="{FF2B5EF4-FFF2-40B4-BE49-F238E27FC236}">
                <a16:creationId xmlns:a16="http://schemas.microsoft.com/office/drawing/2014/main" id="{0E34D0BA-48E8-47EE-B57D-9FA2899D5292}"/>
              </a:ext>
            </a:extLst>
          </p:cNvPr>
          <p:cNvSpPr/>
          <p:nvPr/>
        </p:nvSpPr>
        <p:spPr>
          <a:xfrm>
            <a:off x="5519243" y="2658876"/>
            <a:ext cx="1737232" cy="53654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DeltaFrame</a:t>
            </a:r>
            <a:r>
              <a:rPr lang="en-US" sz="1200" dirty="0">
                <a:solidFill>
                  <a:schemeClr val="bg1"/>
                </a:solidFill>
              </a:rPr>
              <a:t> filtering</a:t>
            </a:r>
          </a:p>
          <a:p>
            <a:pPr algn="ctr"/>
            <a:r>
              <a:rPr lang="en-US" sz="1200" dirty="0">
                <a:solidFill>
                  <a:schemeClr val="bg1"/>
                </a:solidFill>
              </a:rPr>
              <a:t>If(pixel &lt; 30,0,255)</a:t>
            </a:r>
          </a:p>
        </p:txBody>
      </p:sp>
      <p:sp>
        <p:nvSpPr>
          <p:cNvPr id="12" name="Rectangle: Rounded Corners 11">
            <a:extLst>
              <a:ext uri="{FF2B5EF4-FFF2-40B4-BE49-F238E27FC236}">
                <a16:creationId xmlns:a16="http://schemas.microsoft.com/office/drawing/2014/main" id="{9B0DFD59-7B18-4784-B1C3-84C8EE6FBBF9}"/>
              </a:ext>
            </a:extLst>
          </p:cNvPr>
          <p:cNvSpPr/>
          <p:nvPr/>
        </p:nvSpPr>
        <p:spPr>
          <a:xfrm>
            <a:off x="3323002" y="2662490"/>
            <a:ext cx="1574339" cy="5201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Find Contours </a:t>
            </a:r>
            <a:r>
              <a:rPr lang="en-US" sz="1200" dirty="0" err="1">
                <a:solidFill>
                  <a:schemeClr val="bg1"/>
                </a:solidFill>
              </a:rPr>
              <a:t>DeltaFrame</a:t>
            </a:r>
            <a:r>
              <a:rPr lang="en-US" sz="1200" dirty="0">
                <a:solidFill>
                  <a:schemeClr val="bg1"/>
                </a:solidFill>
              </a:rPr>
              <a:t> 255</a:t>
            </a:r>
          </a:p>
        </p:txBody>
      </p:sp>
      <p:sp>
        <p:nvSpPr>
          <p:cNvPr id="13" name="Rectangle: Rounded Corners 12">
            <a:extLst>
              <a:ext uri="{FF2B5EF4-FFF2-40B4-BE49-F238E27FC236}">
                <a16:creationId xmlns:a16="http://schemas.microsoft.com/office/drawing/2014/main" id="{709F7CA2-56AD-4360-99D6-E10BB0484878}"/>
              </a:ext>
            </a:extLst>
          </p:cNvPr>
          <p:cNvSpPr/>
          <p:nvPr/>
        </p:nvSpPr>
        <p:spPr>
          <a:xfrm>
            <a:off x="687172" y="2601367"/>
            <a:ext cx="2013368" cy="62013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contoursBox</a:t>
            </a:r>
            <a:r>
              <a:rPr lang="en-US" sz="1200" dirty="0">
                <a:solidFill>
                  <a:schemeClr val="bg1"/>
                </a:solidFill>
              </a:rPr>
              <a:t> =</a:t>
            </a:r>
          </a:p>
          <a:p>
            <a:pPr algn="ctr"/>
            <a:r>
              <a:rPr lang="en-US" sz="1200" dirty="0">
                <a:solidFill>
                  <a:schemeClr val="bg1"/>
                </a:solidFill>
              </a:rPr>
              <a:t> if(area about object size, keep, discard)</a:t>
            </a:r>
          </a:p>
        </p:txBody>
      </p:sp>
      <p:sp>
        <p:nvSpPr>
          <p:cNvPr id="14" name="Rectangle: Rounded Corners 13">
            <a:extLst>
              <a:ext uri="{FF2B5EF4-FFF2-40B4-BE49-F238E27FC236}">
                <a16:creationId xmlns:a16="http://schemas.microsoft.com/office/drawing/2014/main" id="{BEB4330F-B205-4604-A1DB-1E41D24EC650}"/>
              </a:ext>
            </a:extLst>
          </p:cNvPr>
          <p:cNvSpPr/>
          <p:nvPr/>
        </p:nvSpPr>
        <p:spPr>
          <a:xfrm>
            <a:off x="807278" y="3994466"/>
            <a:ext cx="1743504" cy="5201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Is abs(</a:t>
            </a:r>
            <a:r>
              <a:rPr lang="en-US" sz="1200" dirty="0" err="1">
                <a:solidFill>
                  <a:schemeClr val="bg1"/>
                </a:solidFill>
              </a:rPr>
              <a:t>cur_f-base_f</a:t>
            </a:r>
            <a:r>
              <a:rPr lang="en-US" sz="1200" dirty="0">
                <a:solidFill>
                  <a:schemeClr val="bg1"/>
                </a:solidFill>
              </a:rPr>
              <a:t>) &gt; </a:t>
            </a:r>
            <a:r>
              <a:rPr lang="en-US" sz="1200" dirty="0" err="1">
                <a:solidFill>
                  <a:schemeClr val="bg1"/>
                </a:solidFill>
              </a:rPr>
              <a:t>threshold_f</a:t>
            </a:r>
            <a:r>
              <a:rPr lang="en-US" sz="1200" dirty="0">
                <a:solidFill>
                  <a:schemeClr val="bg1"/>
                </a:solidFill>
              </a:rPr>
              <a:t> </a:t>
            </a:r>
            <a:r>
              <a:rPr lang="en-US" sz="1200" dirty="0">
                <a:solidFill>
                  <a:schemeClr val="bg1"/>
                </a:solidFill>
                <a:latin typeface="Arial" panose="020B0604020202020204" pitchFamily="34" charset="0"/>
                <a:cs typeface="Arial" panose="020B0604020202020204" pitchFamily="34" charset="0"/>
              </a:rPr>
              <a:t>?</a:t>
            </a:r>
          </a:p>
        </p:txBody>
      </p:sp>
      <p:sp>
        <p:nvSpPr>
          <p:cNvPr id="15" name="Rectangle: Rounded Corners 14">
            <a:extLst>
              <a:ext uri="{FF2B5EF4-FFF2-40B4-BE49-F238E27FC236}">
                <a16:creationId xmlns:a16="http://schemas.microsoft.com/office/drawing/2014/main" id="{454D998E-3779-4F17-8C0A-9B4224DB5DEB}"/>
              </a:ext>
            </a:extLst>
          </p:cNvPr>
          <p:cNvSpPr/>
          <p:nvPr/>
        </p:nvSpPr>
        <p:spPr>
          <a:xfrm>
            <a:off x="670792" y="5379683"/>
            <a:ext cx="1934735" cy="5201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detectBoxes</a:t>
            </a:r>
            <a:r>
              <a:rPr lang="en-US" sz="1200" dirty="0">
                <a:solidFill>
                  <a:schemeClr val="bg1"/>
                </a:solidFill>
              </a:rPr>
              <a:t>[].append(</a:t>
            </a:r>
            <a:r>
              <a:rPr lang="en-US" sz="1200" dirty="0" err="1">
                <a:solidFill>
                  <a:schemeClr val="bg1"/>
                </a:solidFill>
              </a:rPr>
              <a:t>contousBox</a:t>
            </a:r>
            <a:r>
              <a:rPr lang="en-US" sz="1200" dirty="0">
                <a:solidFill>
                  <a:schemeClr val="bg1"/>
                </a:solidFill>
              </a:rPr>
              <a:t>) </a:t>
            </a:r>
          </a:p>
        </p:txBody>
      </p:sp>
      <p:sp>
        <p:nvSpPr>
          <p:cNvPr id="16" name="TextBox 15">
            <a:extLst>
              <a:ext uri="{FF2B5EF4-FFF2-40B4-BE49-F238E27FC236}">
                <a16:creationId xmlns:a16="http://schemas.microsoft.com/office/drawing/2014/main" id="{B707DB46-E670-4E4C-A2D2-CC2BD8FB054A}"/>
              </a:ext>
            </a:extLst>
          </p:cNvPr>
          <p:cNvSpPr txBox="1"/>
          <p:nvPr/>
        </p:nvSpPr>
        <p:spPr>
          <a:xfrm>
            <a:off x="1401584" y="4805140"/>
            <a:ext cx="470997" cy="276999"/>
          </a:xfrm>
          <a:prstGeom prst="rect">
            <a:avLst/>
          </a:prstGeom>
          <a:noFill/>
        </p:spPr>
        <p:txBody>
          <a:bodyPr wrap="square" rtlCol="0">
            <a:spAutoFit/>
          </a:bodyPr>
          <a:lstStyle/>
          <a:p>
            <a:r>
              <a:rPr lang="en-US" sz="1200" dirty="0"/>
              <a:t>Yes</a:t>
            </a:r>
            <a:endParaRPr lang="en-US" dirty="0"/>
          </a:p>
        </p:txBody>
      </p:sp>
      <p:cxnSp>
        <p:nvCxnSpPr>
          <p:cNvPr id="18" name="Straight Arrow Connector 17">
            <a:extLst>
              <a:ext uri="{FF2B5EF4-FFF2-40B4-BE49-F238E27FC236}">
                <a16:creationId xmlns:a16="http://schemas.microsoft.com/office/drawing/2014/main" id="{85B01BE8-61C4-4EA3-8115-14749AF3CF5F}"/>
              </a:ext>
            </a:extLst>
          </p:cNvPr>
          <p:cNvCxnSpPr/>
          <p:nvPr/>
        </p:nvCxnSpPr>
        <p:spPr>
          <a:xfrm>
            <a:off x="8522498" y="2038525"/>
            <a:ext cx="0" cy="44461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7CDC480-34F9-4A66-8DFA-AC715CB32685}"/>
              </a:ext>
            </a:extLst>
          </p:cNvPr>
          <p:cNvCxnSpPr>
            <a:cxnSpLocks/>
          </p:cNvCxnSpPr>
          <p:nvPr/>
        </p:nvCxnSpPr>
        <p:spPr>
          <a:xfrm flipH="1">
            <a:off x="7327495" y="2935362"/>
            <a:ext cx="35447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CD438DA-2481-4414-B842-774BB09DE967}"/>
              </a:ext>
            </a:extLst>
          </p:cNvPr>
          <p:cNvCxnSpPr/>
          <p:nvPr/>
        </p:nvCxnSpPr>
        <p:spPr>
          <a:xfrm>
            <a:off x="1679030" y="3429000"/>
            <a:ext cx="0" cy="44461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019B917-5C24-4420-878D-776102E446CA}"/>
              </a:ext>
            </a:extLst>
          </p:cNvPr>
          <p:cNvSpPr txBox="1"/>
          <p:nvPr/>
        </p:nvSpPr>
        <p:spPr>
          <a:xfrm>
            <a:off x="2917133" y="4116024"/>
            <a:ext cx="470997" cy="276999"/>
          </a:xfrm>
          <a:prstGeom prst="rect">
            <a:avLst/>
          </a:prstGeom>
          <a:noFill/>
        </p:spPr>
        <p:txBody>
          <a:bodyPr wrap="square" rtlCol="0">
            <a:spAutoFit/>
          </a:bodyPr>
          <a:lstStyle/>
          <a:p>
            <a:r>
              <a:rPr lang="en-US" sz="1200" dirty="0"/>
              <a:t>No</a:t>
            </a:r>
            <a:endParaRPr lang="en-US" dirty="0"/>
          </a:p>
        </p:txBody>
      </p:sp>
      <p:sp>
        <p:nvSpPr>
          <p:cNvPr id="24" name="Rectangle: Rounded Corners 23">
            <a:extLst>
              <a:ext uri="{FF2B5EF4-FFF2-40B4-BE49-F238E27FC236}">
                <a16:creationId xmlns:a16="http://schemas.microsoft.com/office/drawing/2014/main" id="{E0278B1E-2C18-48BF-9294-5CBB09B4DA17}"/>
              </a:ext>
            </a:extLst>
          </p:cNvPr>
          <p:cNvSpPr/>
          <p:nvPr/>
        </p:nvSpPr>
        <p:spPr>
          <a:xfrm>
            <a:off x="4377713" y="4635793"/>
            <a:ext cx="1935781" cy="5201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Display </a:t>
            </a:r>
            <a:r>
              <a:rPr lang="en-US" sz="1200" dirty="0" err="1">
                <a:solidFill>
                  <a:schemeClr val="bg1"/>
                </a:solidFill>
              </a:rPr>
              <a:t>detectBoxes</a:t>
            </a:r>
            <a:r>
              <a:rPr lang="en-US" sz="1200" dirty="0">
                <a:solidFill>
                  <a:schemeClr val="bg1"/>
                </a:solidFill>
              </a:rPr>
              <a:t>[] and </a:t>
            </a:r>
            <a:r>
              <a:rPr lang="en-US" sz="1200" dirty="0" err="1">
                <a:solidFill>
                  <a:schemeClr val="bg1"/>
                </a:solidFill>
              </a:rPr>
              <a:t>ContoursBox</a:t>
            </a:r>
            <a:r>
              <a:rPr lang="en-US" sz="1200" dirty="0">
                <a:solidFill>
                  <a:schemeClr val="bg1"/>
                </a:solidFill>
              </a:rPr>
              <a:t> on </a:t>
            </a:r>
            <a:r>
              <a:rPr lang="en-US" sz="1200" dirty="0" err="1">
                <a:solidFill>
                  <a:schemeClr val="bg1"/>
                </a:solidFill>
              </a:rPr>
              <a:t>CurFrame</a:t>
            </a:r>
            <a:r>
              <a:rPr lang="en-US" sz="1200" dirty="0">
                <a:solidFill>
                  <a:schemeClr val="bg1"/>
                </a:solidFill>
              </a:rPr>
              <a:t> </a:t>
            </a:r>
          </a:p>
        </p:txBody>
      </p:sp>
      <p:sp>
        <p:nvSpPr>
          <p:cNvPr id="26" name="Rectangle: Rounded Corners 25">
            <a:extLst>
              <a:ext uri="{FF2B5EF4-FFF2-40B4-BE49-F238E27FC236}">
                <a16:creationId xmlns:a16="http://schemas.microsoft.com/office/drawing/2014/main" id="{4355EB28-B717-4D9F-981E-4C652021B8A4}"/>
              </a:ext>
            </a:extLst>
          </p:cNvPr>
          <p:cNvSpPr/>
          <p:nvPr/>
        </p:nvSpPr>
        <p:spPr>
          <a:xfrm>
            <a:off x="7066288" y="4629505"/>
            <a:ext cx="1481378" cy="52011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Show current frame on Screen</a:t>
            </a:r>
          </a:p>
        </p:txBody>
      </p:sp>
      <p:cxnSp>
        <p:nvCxnSpPr>
          <p:cNvPr id="27" name="Straight Arrow Connector 26">
            <a:extLst>
              <a:ext uri="{FF2B5EF4-FFF2-40B4-BE49-F238E27FC236}">
                <a16:creationId xmlns:a16="http://schemas.microsoft.com/office/drawing/2014/main" id="{30517D09-324F-4E96-AFB6-AA66A942C972}"/>
              </a:ext>
            </a:extLst>
          </p:cNvPr>
          <p:cNvCxnSpPr>
            <a:cxnSpLocks/>
          </p:cNvCxnSpPr>
          <p:nvPr/>
        </p:nvCxnSpPr>
        <p:spPr>
          <a:xfrm flipH="1">
            <a:off x="4990737" y="2935362"/>
            <a:ext cx="35447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E761D53-71EE-4D29-B665-1D2127F3185B}"/>
              </a:ext>
            </a:extLst>
          </p:cNvPr>
          <p:cNvCxnSpPr>
            <a:cxnSpLocks/>
          </p:cNvCxnSpPr>
          <p:nvPr/>
        </p:nvCxnSpPr>
        <p:spPr>
          <a:xfrm flipH="1">
            <a:off x="2829138" y="2885352"/>
            <a:ext cx="35447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B1FDFF2-D942-47D4-B7E3-B81865339B44}"/>
              </a:ext>
            </a:extLst>
          </p:cNvPr>
          <p:cNvCxnSpPr>
            <a:cxnSpLocks/>
          </p:cNvCxnSpPr>
          <p:nvPr/>
        </p:nvCxnSpPr>
        <p:spPr>
          <a:xfrm>
            <a:off x="1637083" y="4630723"/>
            <a:ext cx="1" cy="1744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C5F743E-2747-4AD0-8010-FBCBB785B186}"/>
              </a:ext>
            </a:extLst>
          </p:cNvPr>
          <p:cNvCxnSpPr>
            <a:cxnSpLocks/>
            <a:stCxn id="16" idx="2"/>
          </p:cNvCxnSpPr>
          <p:nvPr/>
        </p:nvCxnSpPr>
        <p:spPr>
          <a:xfrm>
            <a:off x="1637083" y="5082139"/>
            <a:ext cx="0" cy="1952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4201CF0-4B09-461E-9F35-629EAB908005}"/>
              </a:ext>
            </a:extLst>
          </p:cNvPr>
          <p:cNvCxnSpPr>
            <a:cxnSpLocks/>
          </p:cNvCxnSpPr>
          <p:nvPr/>
        </p:nvCxnSpPr>
        <p:spPr>
          <a:xfrm>
            <a:off x="2605527" y="4254524"/>
            <a:ext cx="31160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69C2A62A-4036-4835-A5F6-2CBFBF082F57}"/>
              </a:ext>
            </a:extLst>
          </p:cNvPr>
          <p:cNvCxnSpPr>
            <a:cxnSpLocks/>
          </p:cNvCxnSpPr>
          <p:nvPr/>
        </p:nvCxnSpPr>
        <p:spPr>
          <a:xfrm>
            <a:off x="2671523" y="5639742"/>
            <a:ext cx="111191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A5E7A8F3-B461-46E5-A5C5-85C800F1F48B}"/>
              </a:ext>
            </a:extLst>
          </p:cNvPr>
          <p:cNvCxnSpPr>
            <a:cxnSpLocks/>
          </p:cNvCxnSpPr>
          <p:nvPr/>
        </p:nvCxnSpPr>
        <p:spPr>
          <a:xfrm>
            <a:off x="3317286" y="4254525"/>
            <a:ext cx="46614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453DACEE-DA83-449E-9CDD-3F57085CCAD2}"/>
              </a:ext>
            </a:extLst>
          </p:cNvPr>
          <p:cNvCxnSpPr>
            <a:cxnSpLocks/>
          </p:cNvCxnSpPr>
          <p:nvPr/>
        </p:nvCxnSpPr>
        <p:spPr>
          <a:xfrm>
            <a:off x="3783435" y="4254525"/>
            <a:ext cx="0" cy="13852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B0E8FA0A-0585-47BB-B853-7A25865AFC03}"/>
              </a:ext>
            </a:extLst>
          </p:cNvPr>
          <p:cNvCxnSpPr>
            <a:cxnSpLocks/>
          </p:cNvCxnSpPr>
          <p:nvPr/>
        </p:nvCxnSpPr>
        <p:spPr>
          <a:xfrm>
            <a:off x="3783435" y="4925108"/>
            <a:ext cx="5285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19FC1BC9-ECE9-4E80-AB54-591BC5797523}"/>
              </a:ext>
            </a:extLst>
          </p:cNvPr>
          <p:cNvCxnSpPr>
            <a:cxnSpLocks/>
          </p:cNvCxnSpPr>
          <p:nvPr/>
        </p:nvCxnSpPr>
        <p:spPr>
          <a:xfrm>
            <a:off x="6419070" y="4889563"/>
            <a:ext cx="5285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64160786-1EE1-4831-AAB8-15574AA93049}"/>
              </a:ext>
            </a:extLst>
          </p:cNvPr>
          <p:cNvCxnSpPr>
            <a:cxnSpLocks/>
          </p:cNvCxnSpPr>
          <p:nvPr/>
        </p:nvCxnSpPr>
        <p:spPr>
          <a:xfrm>
            <a:off x="8654082" y="4902646"/>
            <a:ext cx="14210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67EFEC8F-72B5-46CA-8379-824860FF4B1D}"/>
              </a:ext>
            </a:extLst>
          </p:cNvPr>
          <p:cNvCxnSpPr>
            <a:cxnSpLocks/>
          </p:cNvCxnSpPr>
          <p:nvPr/>
        </p:nvCxnSpPr>
        <p:spPr>
          <a:xfrm>
            <a:off x="10075178" y="981512"/>
            <a:ext cx="0" cy="19038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2BCAAD63-F6BD-44AC-BF48-98ADD3CEE73C}"/>
              </a:ext>
            </a:extLst>
          </p:cNvPr>
          <p:cNvCxnSpPr>
            <a:cxnSpLocks/>
          </p:cNvCxnSpPr>
          <p:nvPr/>
        </p:nvCxnSpPr>
        <p:spPr>
          <a:xfrm>
            <a:off x="6313494" y="981512"/>
            <a:ext cx="376168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E982B5-021C-409E-9975-B7A4A105E48A}"/>
              </a:ext>
            </a:extLst>
          </p:cNvPr>
          <p:cNvCxnSpPr>
            <a:cxnSpLocks/>
          </p:cNvCxnSpPr>
          <p:nvPr/>
        </p:nvCxnSpPr>
        <p:spPr>
          <a:xfrm>
            <a:off x="6313494" y="981512"/>
            <a:ext cx="0" cy="39148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1A8FEF5D-A4EB-43D0-B97A-91BDAAF7472C}"/>
              </a:ext>
            </a:extLst>
          </p:cNvPr>
          <p:cNvCxnSpPr>
            <a:cxnSpLocks/>
          </p:cNvCxnSpPr>
          <p:nvPr/>
        </p:nvCxnSpPr>
        <p:spPr>
          <a:xfrm>
            <a:off x="10075178" y="3429000"/>
            <a:ext cx="0" cy="14605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07754A7-4664-4A24-B48D-7F1C6AA6990D}"/>
              </a:ext>
            </a:extLst>
          </p:cNvPr>
          <p:cNvCxnSpPr>
            <a:cxnSpLocks/>
          </p:cNvCxnSpPr>
          <p:nvPr/>
        </p:nvCxnSpPr>
        <p:spPr>
          <a:xfrm>
            <a:off x="10075178" y="981512"/>
            <a:ext cx="0" cy="14177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C6C2E8F6-F235-4197-A007-223A4EEA7066}"/>
              </a:ext>
            </a:extLst>
          </p:cNvPr>
          <p:cNvSpPr txBox="1"/>
          <p:nvPr/>
        </p:nvSpPr>
        <p:spPr>
          <a:xfrm>
            <a:off x="9612084" y="3023688"/>
            <a:ext cx="926188" cy="276999"/>
          </a:xfrm>
          <a:prstGeom prst="rect">
            <a:avLst/>
          </a:prstGeom>
          <a:noFill/>
        </p:spPr>
        <p:txBody>
          <a:bodyPr wrap="square" rtlCol="0">
            <a:spAutoFit/>
          </a:bodyPr>
          <a:lstStyle/>
          <a:p>
            <a:r>
              <a:rPr lang="en-US" sz="1200" dirty="0"/>
              <a:t>While True</a:t>
            </a:r>
            <a:endParaRPr lang="en-US" dirty="0"/>
          </a:p>
        </p:txBody>
      </p:sp>
      <p:cxnSp>
        <p:nvCxnSpPr>
          <p:cNvPr id="82" name="Straight Arrow Connector 81">
            <a:extLst>
              <a:ext uri="{FF2B5EF4-FFF2-40B4-BE49-F238E27FC236}">
                <a16:creationId xmlns:a16="http://schemas.microsoft.com/office/drawing/2014/main" id="{4D16E0CB-FD88-408B-915F-02752AC62A4C}"/>
              </a:ext>
            </a:extLst>
          </p:cNvPr>
          <p:cNvCxnSpPr>
            <a:cxnSpLocks/>
          </p:cNvCxnSpPr>
          <p:nvPr/>
        </p:nvCxnSpPr>
        <p:spPr>
          <a:xfrm>
            <a:off x="7153461" y="1633055"/>
            <a:ext cx="5285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10687E15-7552-4240-9165-F070E7AEE952}"/>
              </a:ext>
            </a:extLst>
          </p:cNvPr>
          <p:cNvCxnSpPr>
            <a:cxnSpLocks/>
          </p:cNvCxnSpPr>
          <p:nvPr/>
        </p:nvCxnSpPr>
        <p:spPr>
          <a:xfrm>
            <a:off x="4990737" y="1633055"/>
            <a:ext cx="5285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4F90265F-4D96-43CC-9265-7E0ED33D9F09}"/>
              </a:ext>
            </a:extLst>
          </p:cNvPr>
          <p:cNvCxnSpPr>
            <a:cxnSpLocks/>
          </p:cNvCxnSpPr>
          <p:nvPr/>
        </p:nvCxnSpPr>
        <p:spPr>
          <a:xfrm>
            <a:off x="2963226" y="1633055"/>
            <a:ext cx="5285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5469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3748B-7679-44C2-9745-0F7351F0A0F7}"/>
              </a:ext>
            </a:extLst>
          </p:cNvPr>
          <p:cNvSpPr>
            <a:spLocks noGrp="1"/>
          </p:cNvSpPr>
          <p:nvPr>
            <p:ph type="title"/>
          </p:nvPr>
        </p:nvSpPr>
        <p:spPr>
          <a:xfrm>
            <a:off x="327171" y="176169"/>
            <a:ext cx="9404723" cy="981800"/>
          </a:xfrm>
        </p:spPr>
        <p:txBody>
          <a:bodyPr/>
          <a:lstStyle/>
          <a:p>
            <a:r>
              <a:rPr lang="en-US" dirty="0"/>
              <a:t>Cost - Actual</a:t>
            </a:r>
          </a:p>
        </p:txBody>
      </p:sp>
      <p:sp>
        <p:nvSpPr>
          <p:cNvPr id="3" name="Content Placeholder 2">
            <a:extLst>
              <a:ext uri="{FF2B5EF4-FFF2-40B4-BE49-F238E27FC236}">
                <a16:creationId xmlns:a16="http://schemas.microsoft.com/office/drawing/2014/main" id="{36A35D22-C63B-42D2-B1AE-B18DDA3D41A4}"/>
              </a:ext>
            </a:extLst>
          </p:cNvPr>
          <p:cNvSpPr>
            <a:spLocks noGrp="1"/>
          </p:cNvSpPr>
          <p:nvPr>
            <p:ph idx="1"/>
          </p:nvPr>
        </p:nvSpPr>
        <p:spPr>
          <a:xfrm>
            <a:off x="1091516" y="1281562"/>
            <a:ext cx="7129696" cy="4294875"/>
          </a:xfrm>
        </p:spPr>
        <p:txBody>
          <a:bodyPr>
            <a:normAutofit/>
          </a:bodyPr>
          <a:lstStyle/>
          <a:p>
            <a:pPr lvl="1"/>
            <a:r>
              <a:rPr lang="en-US" dirty="0"/>
              <a:t>2x ATMEGA528 Compatible Board    		13.5			</a:t>
            </a:r>
          </a:p>
          <a:p>
            <a:pPr lvl="1"/>
            <a:r>
              <a:rPr lang="en-US" dirty="0"/>
              <a:t>3x 433 </a:t>
            </a:r>
            <a:r>
              <a:rPr lang="en-US" dirty="0" err="1"/>
              <a:t>mhz</a:t>
            </a:r>
            <a:r>
              <a:rPr lang="en-US" dirty="0"/>
              <a:t> transmitter and receiver		7.95</a:t>
            </a:r>
          </a:p>
          <a:p>
            <a:pPr lvl="1"/>
            <a:r>
              <a:rPr lang="en-US" dirty="0"/>
              <a:t>197’ 24AWG magnet wire					7.45</a:t>
            </a:r>
          </a:p>
          <a:p>
            <a:pPr lvl="1"/>
            <a:r>
              <a:rPr lang="en-US" dirty="0"/>
              <a:t>Robot Car Chassis 						9.99</a:t>
            </a:r>
          </a:p>
          <a:p>
            <a:pPr lvl="1"/>
            <a:r>
              <a:rPr lang="en-US" dirty="0"/>
              <a:t>AA battery pack					 		4.49</a:t>
            </a:r>
          </a:p>
          <a:p>
            <a:pPr marL="0" indent="0">
              <a:buNone/>
            </a:pPr>
            <a:endParaRPr lang="en-US" dirty="0"/>
          </a:p>
          <a:p>
            <a:pPr marL="0" indent="0">
              <a:buNone/>
            </a:pPr>
            <a:r>
              <a:rPr lang="en-US" dirty="0"/>
              <a:t>								  Total		    43.38</a:t>
            </a:r>
          </a:p>
          <a:p>
            <a:pPr marL="0" indent="0">
              <a:buNone/>
            </a:pPr>
            <a:endParaRPr lang="en-US" dirty="0"/>
          </a:p>
          <a:p>
            <a:pPr marL="0" indent="0">
              <a:buNone/>
            </a:pPr>
            <a:r>
              <a:rPr lang="en-US" sz="1400" dirty="0"/>
              <a:t>Note: Cost doesn't not include circuit component (</a:t>
            </a:r>
            <a:r>
              <a:rPr lang="en-US" sz="1400" dirty="0" err="1"/>
              <a:t>ie</a:t>
            </a:r>
            <a:r>
              <a:rPr lang="en-US" sz="1400" dirty="0"/>
              <a:t>. Capacitor, resistor, wire) and tools (</a:t>
            </a:r>
            <a:r>
              <a:rPr lang="en-US" sz="1400" dirty="0" err="1"/>
              <a:t>ie</a:t>
            </a:r>
            <a:r>
              <a:rPr lang="en-US" sz="1400" dirty="0"/>
              <a:t>. Solder iron, tape, glue)</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281730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2F79A-597B-4CF7-9AA7-EB1F789B6574}"/>
              </a:ext>
            </a:extLst>
          </p:cNvPr>
          <p:cNvSpPr>
            <a:spLocks noGrp="1"/>
          </p:cNvSpPr>
          <p:nvPr>
            <p:ph type="title"/>
          </p:nvPr>
        </p:nvSpPr>
        <p:spPr/>
        <p:txBody>
          <a:bodyPr/>
          <a:lstStyle/>
          <a:p>
            <a:endParaRPr lang="en-US"/>
          </a:p>
        </p:txBody>
      </p:sp>
      <p:pic>
        <p:nvPicPr>
          <p:cNvPr id="4" name="bandicam 2019-04-20 15-48-47-587">
            <a:hlinkClick r:id="" action="ppaction://media"/>
            <a:extLst>
              <a:ext uri="{FF2B5EF4-FFF2-40B4-BE49-F238E27FC236}">
                <a16:creationId xmlns:a16="http://schemas.microsoft.com/office/drawing/2014/main" id="{2D1C324A-438A-4541-BEA0-9862305A080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8533" y="173364"/>
            <a:ext cx="11247356" cy="6351872"/>
          </a:xfrm>
        </p:spPr>
      </p:pic>
    </p:spTree>
    <p:extLst>
      <p:ext uri="{BB962C8B-B14F-4D97-AF65-F5344CB8AC3E}">
        <p14:creationId xmlns:p14="http://schemas.microsoft.com/office/powerpoint/2010/main" val="189463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8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4D87-4B4A-4598-8C56-04513A6CE85E}"/>
              </a:ext>
            </a:extLst>
          </p:cNvPr>
          <p:cNvSpPr>
            <a:spLocks noGrp="1"/>
          </p:cNvSpPr>
          <p:nvPr>
            <p:ph type="title"/>
          </p:nvPr>
        </p:nvSpPr>
        <p:spPr>
          <a:xfrm>
            <a:off x="975499" y="364903"/>
            <a:ext cx="2983779" cy="1198397"/>
          </a:xfrm>
        </p:spPr>
        <p:txBody>
          <a:bodyPr/>
          <a:lstStyle/>
          <a:p>
            <a:r>
              <a:rPr lang="en-US" dirty="0">
                <a:latin typeface="Arial" panose="020B0604020202020204" pitchFamily="34" charset="0"/>
                <a:cs typeface="Arial" panose="020B0604020202020204" pitchFamily="34" charset="0"/>
              </a:rPr>
              <a:t>Objective</a:t>
            </a:r>
          </a:p>
        </p:txBody>
      </p:sp>
      <p:sp>
        <p:nvSpPr>
          <p:cNvPr id="3" name="Content Placeholder 2">
            <a:extLst>
              <a:ext uri="{FF2B5EF4-FFF2-40B4-BE49-F238E27FC236}">
                <a16:creationId xmlns:a16="http://schemas.microsoft.com/office/drawing/2014/main" id="{3968924F-01AD-4B7E-8AF0-BBBF531AB6CB}"/>
              </a:ext>
            </a:extLst>
          </p:cNvPr>
          <p:cNvSpPr>
            <a:spLocks noGrp="1"/>
          </p:cNvSpPr>
          <p:nvPr>
            <p:ph idx="1"/>
          </p:nvPr>
        </p:nvSpPr>
        <p:spPr>
          <a:xfrm>
            <a:off x="1258833" y="1331479"/>
            <a:ext cx="8946541" cy="2776881"/>
          </a:xfrm>
        </p:spPr>
        <p:txBody>
          <a:bodyPr>
            <a:normAutofit/>
          </a:bodyPr>
          <a:lstStyle/>
          <a:p>
            <a:pPr marL="0" indent="0">
              <a:buNone/>
            </a:pPr>
            <a:r>
              <a:rPr lang="en-US" sz="2800" dirty="0"/>
              <a:t>The purpose of this project is to develop an metal detection system that allows operator to perform metal detection remotely. </a:t>
            </a:r>
            <a:endParaRPr 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2411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8C5E-336E-4306-AE63-3648A7A3F464}"/>
              </a:ext>
            </a:extLst>
          </p:cNvPr>
          <p:cNvSpPr>
            <a:spLocks noGrp="1"/>
          </p:cNvSpPr>
          <p:nvPr>
            <p:ph type="title"/>
          </p:nvPr>
        </p:nvSpPr>
        <p:spPr>
          <a:xfrm>
            <a:off x="962114" y="325881"/>
            <a:ext cx="6232962" cy="1400530"/>
          </a:xfrm>
        </p:spPr>
        <p:txBody>
          <a:bodyPr/>
          <a:lstStyle/>
          <a:p>
            <a:r>
              <a:rPr lang="en-US" sz="4800" dirty="0">
                <a:latin typeface="Arial" panose="020B0604020202020204" pitchFamily="34" charset="0"/>
                <a:cs typeface="Arial" panose="020B0604020202020204" pitchFamily="34" charset="0"/>
              </a:rPr>
              <a:t>Project Description</a:t>
            </a:r>
          </a:p>
        </p:txBody>
      </p:sp>
      <p:sp>
        <p:nvSpPr>
          <p:cNvPr id="3" name="Content Placeholder 2">
            <a:extLst>
              <a:ext uri="{FF2B5EF4-FFF2-40B4-BE49-F238E27FC236}">
                <a16:creationId xmlns:a16="http://schemas.microsoft.com/office/drawing/2014/main" id="{6DB0BF71-1FE6-4493-8820-386B5FC38524}"/>
              </a:ext>
            </a:extLst>
          </p:cNvPr>
          <p:cNvSpPr>
            <a:spLocks noGrp="1"/>
          </p:cNvSpPr>
          <p:nvPr>
            <p:ph idx="1"/>
          </p:nvPr>
        </p:nvSpPr>
        <p:spPr>
          <a:xfrm>
            <a:off x="962114" y="1930568"/>
            <a:ext cx="6868242" cy="3381325"/>
          </a:xfrm>
        </p:spPr>
        <p:txBody>
          <a:bodyPr>
            <a:normAutofit/>
          </a:bodyPr>
          <a:lstStyle/>
          <a:p>
            <a:r>
              <a:rPr lang="en-US" dirty="0"/>
              <a:t>Underground metal detection today either for mine detection or treasure hunt involved close-by human intervention. </a:t>
            </a:r>
          </a:p>
          <a:p>
            <a:r>
              <a:rPr lang="en-US" dirty="0"/>
              <a:t>While the modern metal detector is already well design, it required direct human involvement.</a:t>
            </a:r>
          </a:p>
          <a:p>
            <a:r>
              <a:rPr lang="en-US" dirty="0"/>
              <a:t>This is rather dangerous and time consuming </a:t>
            </a:r>
          </a:p>
          <a:p>
            <a:endParaRPr lang="en-US" dirty="0"/>
          </a:p>
        </p:txBody>
      </p:sp>
      <p:pic>
        <p:nvPicPr>
          <p:cNvPr id="6" name="Picture 5">
            <a:extLst>
              <a:ext uri="{FF2B5EF4-FFF2-40B4-BE49-F238E27FC236}">
                <a16:creationId xmlns:a16="http://schemas.microsoft.com/office/drawing/2014/main" id="{29977B94-C927-4EB5-8485-AECD800DD23C}"/>
              </a:ext>
            </a:extLst>
          </p:cNvPr>
          <p:cNvPicPr>
            <a:picLocks noChangeAspect="1"/>
          </p:cNvPicPr>
          <p:nvPr/>
        </p:nvPicPr>
        <p:blipFill>
          <a:blip r:embed="rId2"/>
          <a:stretch>
            <a:fillRect/>
          </a:stretch>
        </p:blipFill>
        <p:spPr>
          <a:xfrm>
            <a:off x="8090634" y="2162175"/>
            <a:ext cx="2895600" cy="4505325"/>
          </a:xfrm>
          <a:prstGeom prst="rect">
            <a:avLst/>
          </a:prstGeom>
        </p:spPr>
      </p:pic>
    </p:spTree>
    <p:extLst>
      <p:ext uri="{BB962C8B-B14F-4D97-AF65-F5344CB8AC3E}">
        <p14:creationId xmlns:p14="http://schemas.microsoft.com/office/powerpoint/2010/main" val="1528020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BF3AF-B229-4E49-9272-D0D59FC9F7AF}"/>
              </a:ext>
            </a:extLst>
          </p:cNvPr>
          <p:cNvSpPr>
            <a:spLocks noGrp="1"/>
          </p:cNvSpPr>
          <p:nvPr>
            <p:ph type="title"/>
          </p:nvPr>
        </p:nvSpPr>
        <p:spPr>
          <a:xfrm>
            <a:off x="646111" y="324485"/>
            <a:ext cx="9404723" cy="1400530"/>
          </a:xfrm>
        </p:spPr>
        <p:txBody>
          <a:bodyPr/>
          <a:lstStyle/>
          <a:p>
            <a:r>
              <a:rPr lang="en-US" dirty="0"/>
              <a:t>System Overview </a:t>
            </a:r>
          </a:p>
        </p:txBody>
      </p:sp>
      <p:sp>
        <p:nvSpPr>
          <p:cNvPr id="3" name="Content Placeholder 2">
            <a:extLst>
              <a:ext uri="{FF2B5EF4-FFF2-40B4-BE49-F238E27FC236}">
                <a16:creationId xmlns:a16="http://schemas.microsoft.com/office/drawing/2014/main" id="{44E9F24B-B6F2-45EF-94A7-5A1658CCAF48}"/>
              </a:ext>
            </a:extLst>
          </p:cNvPr>
          <p:cNvSpPr>
            <a:spLocks noGrp="1"/>
          </p:cNvSpPr>
          <p:nvPr>
            <p:ph idx="1"/>
          </p:nvPr>
        </p:nvSpPr>
        <p:spPr>
          <a:xfrm>
            <a:off x="1039206" y="3475991"/>
            <a:ext cx="9011628" cy="3057524"/>
          </a:xfrm>
        </p:spPr>
        <p:txBody>
          <a:bodyPr/>
          <a:lstStyle/>
          <a:p>
            <a:r>
              <a:rPr lang="en-US" dirty="0"/>
              <a:t>Detection Circuit utilizes LC tank to continuously transmitting a signal</a:t>
            </a:r>
          </a:p>
          <a:p>
            <a:r>
              <a:rPr lang="en-US" dirty="0"/>
              <a:t>Frequency of signal to be received and measured by an remote receiver</a:t>
            </a:r>
          </a:p>
          <a:p>
            <a:r>
              <a:rPr lang="en-US" dirty="0"/>
              <a:t>The receiver will send frequency value to the PC via serial communication port for further processing </a:t>
            </a:r>
          </a:p>
        </p:txBody>
      </p:sp>
      <p:pic>
        <p:nvPicPr>
          <p:cNvPr id="4" name="Picture 3">
            <a:extLst>
              <a:ext uri="{FF2B5EF4-FFF2-40B4-BE49-F238E27FC236}">
                <a16:creationId xmlns:a16="http://schemas.microsoft.com/office/drawing/2014/main" id="{3DF406BB-C980-412C-A7AE-01B38123B38E}"/>
              </a:ext>
            </a:extLst>
          </p:cNvPr>
          <p:cNvPicPr>
            <a:picLocks noChangeAspect="1"/>
          </p:cNvPicPr>
          <p:nvPr/>
        </p:nvPicPr>
        <p:blipFill>
          <a:blip r:embed="rId2"/>
          <a:stretch>
            <a:fillRect/>
          </a:stretch>
        </p:blipFill>
        <p:spPr>
          <a:xfrm>
            <a:off x="1538472" y="1152983"/>
            <a:ext cx="7620000" cy="2095500"/>
          </a:xfrm>
          <a:prstGeom prst="rect">
            <a:avLst/>
          </a:prstGeom>
        </p:spPr>
      </p:pic>
    </p:spTree>
    <p:extLst>
      <p:ext uri="{BB962C8B-B14F-4D97-AF65-F5344CB8AC3E}">
        <p14:creationId xmlns:p14="http://schemas.microsoft.com/office/powerpoint/2010/main" val="3947310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1A3EEF-2E8E-469F-B793-95E8074E48A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0D9CD84-C614-44CA-B212-77F2052C9EFD}"/>
              </a:ext>
            </a:extLst>
          </p:cNvPr>
          <p:cNvPicPr>
            <a:picLocks noChangeAspect="1"/>
          </p:cNvPicPr>
          <p:nvPr/>
        </p:nvPicPr>
        <p:blipFill>
          <a:blip r:embed="rId2"/>
          <a:stretch>
            <a:fillRect/>
          </a:stretch>
        </p:blipFill>
        <p:spPr>
          <a:xfrm>
            <a:off x="646111" y="1817831"/>
            <a:ext cx="7759334" cy="4514903"/>
          </a:xfrm>
          <a:prstGeom prst="rect">
            <a:avLst/>
          </a:prstGeom>
        </p:spPr>
      </p:pic>
      <p:sp>
        <p:nvSpPr>
          <p:cNvPr id="5" name="Title 1">
            <a:extLst>
              <a:ext uri="{FF2B5EF4-FFF2-40B4-BE49-F238E27FC236}">
                <a16:creationId xmlns:a16="http://schemas.microsoft.com/office/drawing/2014/main" id="{7B8E62A5-6FDF-41A1-B310-D289DB219979}"/>
              </a:ext>
            </a:extLst>
          </p:cNvPr>
          <p:cNvSpPr>
            <a:spLocks noGrp="1"/>
          </p:cNvSpPr>
          <p:nvPr>
            <p:ph type="title"/>
          </p:nvPr>
        </p:nvSpPr>
        <p:spPr>
          <a:xfrm>
            <a:off x="646113" y="452438"/>
            <a:ext cx="9404350" cy="1400175"/>
          </a:xfrm>
        </p:spPr>
        <p:txBody>
          <a:bodyPr/>
          <a:lstStyle/>
          <a:p>
            <a:r>
              <a:rPr lang="en-US" dirty="0"/>
              <a:t>Example of the resulting image</a:t>
            </a:r>
          </a:p>
        </p:txBody>
      </p:sp>
      <p:sp>
        <p:nvSpPr>
          <p:cNvPr id="6" name="TextBox 5">
            <a:extLst>
              <a:ext uri="{FF2B5EF4-FFF2-40B4-BE49-F238E27FC236}">
                <a16:creationId xmlns:a16="http://schemas.microsoft.com/office/drawing/2014/main" id="{C488D705-41AF-48C1-BC34-3AB2A25F429C}"/>
              </a:ext>
            </a:extLst>
          </p:cNvPr>
          <p:cNvSpPr txBox="1"/>
          <p:nvPr/>
        </p:nvSpPr>
        <p:spPr>
          <a:xfrm>
            <a:off x="8423997" y="2052918"/>
            <a:ext cx="2664691" cy="3108543"/>
          </a:xfrm>
          <a:prstGeom prst="rect">
            <a:avLst/>
          </a:prstGeom>
          <a:noFill/>
        </p:spPr>
        <p:txBody>
          <a:bodyPr wrap="square" rtlCol="0">
            <a:spAutoFit/>
          </a:bodyPr>
          <a:lstStyle/>
          <a:p>
            <a:r>
              <a:rPr lang="en-US" sz="2800" dirty="0"/>
              <a:t>The yellow box indicates the location at where the detector has detected metal.</a:t>
            </a:r>
          </a:p>
        </p:txBody>
      </p:sp>
    </p:spTree>
    <p:extLst>
      <p:ext uri="{BB962C8B-B14F-4D97-AF65-F5344CB8AC3E}">
        <p14:creationId xmlns:p14="http://schemas.microsoft.com/office/powerpoint/2010/main" val="571171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31854-31B6-44BD-AF75-C3E00B0DE019}"/>
              </a:ext>
            </a:extLst>
          </p:cNvPr>
          <p:cNvSpPr>
            <a:spLocks noGrp="1"/>
          </p:cNvSpPr>
          <p:nvPr>
            <p:ph type="title"/>
          </p:nvPr>
        </p:nvSpPr>
        <p:spPr>
          <a:xfrm>
            <a:off x="646111" y="452718"/>
            <a:ext cx="9404723" cy="1049511"/>
          </a:xfrm>
        </p:spPr>
        <p:txBody>
          <a:bodyPr/>
          <a:lstStyle/>
          <a:p>
            <a:r>
              <a:rPr lang="en-US" dirty="0"/>
              <a:t>Specifications</a:t>
            </a:r>
          </a:p>
        </p:txBody>
      </p:sp>
      <p:sp>
        <p:nvSpPr>
          <p:cNvPr id="3" name="Content Placeholder 2">
            <a:extLst>
              <a:ext uri="{FF2B5EF4-FFF2-40B4-BE49-F238E27FC236}">
                <a16:creationId xmlns:a16="http://schemas.microsoft.com/office/drawing/2014/main" id="{D6C93F86-2332-4E92-9154-33A805613FAE}"/>
              </a:ext>
            </a:extLst>
          </p:cNvPr>
          <p:cNvSpPr>
            <a:spLocks noGrp="1"/>
          </p:cNvSpPr>
          <p:nvPr>
            <p:ph idx="1"/>
          </p:nvPr>
        </p:nvSpPr>
        <p:spPr>
          <a:xfrm>
            <a:off x="991950" y="1818091"/>
            <a:ext cx="7000160" cy="2793727"/>
          </a:xfrm>
        </p:spPr>
        <p:txBody>
          <a:bodyPr>
            <a:normAutofit/>
          </a:bodyPr>
          <a:lstStyle/>
          <a:p>
            <a:pPr>
              <a:lnSpc>
                <a:spcPct val="150000"/>
              </a:lnSpc>
            </a:pPr>
            <a:r>
              <a:rPr lang="en-US" dirty="0"/>
              <a:t>Max. Operation Range: 30ft </a:t>
            </a:r>
          </a:p>
          <a:p>
            <a:pPr>
              <a:lnSpc>
                <a:spcPct val="150000"/>
              </a:lnSpc>
            </a:pPr>
            <a:r>
              <a:rPr lang="en-US" dirty="0"/>
              <a:t>Max. Detection Distance: 10cm </a:t>
            </a:r>
          </a:p>
          <a:p>
            <a:pPr>
              <a:lnSpc>
                <a:spcPct val="150000"/>
              </a:lnSpc>
            </a:pPr>
            <a:r>
              <a:rPr lang="en-US" dirty="0"/>
              <a:t>Min. Metal Size : Size of a US Quarter </a:t>
            </a:r>
          </a:p>
          <a:p>
            <a:pPr>
              <a:lnSpc>
                <a:spcPct val="150000"/>
              </a:lnSpc>
            </a:pPr>
            <a:r>
              <a:rPr lang="en-US" dirty="0"/>
              <a:t>Max. Tracking Delay: 1 second </a:t>
            </a:r>
          </a:p>
          <a:p>
            <a:pPr>
              <a:lnSpc>
                <a:spcPct val="150000"/>
              </a:lnSpc>
            </a:pPr>
            <a:endParaRPr lang="en-US" dirty="0"/>
          </a:p>
          <a:p>
            <a:endParaRPr lang="en-US" dirty="0"/>
          </a:p>
          <a:p>
            <a:endParaRPr lang="en-US" dirty="0"/>
          </a:p>
        </p:txBody>
      </p:sp>
    </p:spTree>
    <p:extLst>
      <p:ext uri="{BB962C8B-B14F-4D97-AF65-F5344CB8AC3E}">
        <p14:creationId xmlns:p14="http://schemas.microsoft.com/office/powerpoint/2010/main" val="3469431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A8715-EAFA-4C20-B715-3C800F42FFF3}"/>
              </a:ext>
            </a:extLst>
          </p:cNvPr>
          <p:cNvSpPr>
            <a:spLocks noGrp="1"/>
          </p:cNvSpPr>
          <p:nvPr>
            <p:ph type="title"/>
          </p:nvPr>
        </p:nvSpPr>
        <p:spPr>
          <a:xfrm>
            <a:off x="265513" y="201981"/>
            <a:ext cx="9404723" cy="1400530"/>
          </a:xfrm>
        </p:spPr>
        <p:txBody>
          <a:bodyPr/>
          <a:lstStyle/>
          <a:p>
            <a:r>
              <a:rPr lang="en-US" dirty="0"/>
              <a:t>Technical Detail</a:t>
            </a:r>
            <a:br>
              <a:rPr lang="en-US" dirty="0"/>
            </a:br>
            <a:r>
              <a:rPr lang="en-US" sz="2800" dirty="0"/>
              <a:t>- Metal Detection Circuit</a:t>
            </a:r>
          </a:p>
        </p:txBody>
      </p:sp>
      <p:sp>
        <p:nvSpPr>
          <p:cNvPr id="3" name="Content Placeholder 2">
            <a:extLst>
              <a:ext uri="{FF2B5EF4-FFF2-40B4-BE49-F238E27FC236}">
                <a16:creationId xmlns:a16="http://schemas.microsoft.com/office/drawing/2014/main" id="{FBA7B9B6-B1B5-45F1-9CB6-F3CA6BE199AA}"/>
              </a:ext>
            </a:extLst>
          </p:cNvPr>
          <p:cNvSpPr>
            <a:spLocks noGrp="1"/>
          </p:cNvSpPr>
          <p:nvPr>
            <p:ph idx="1"/>
          </p:nvPr>
        </p:nvSpPr>
        <p:spPr>
          <a:xfrm>
            <a:off x="785768" y="2010973"/>
            <a:ext cx="4700631" cy="4195481"/>
          </a:xfrm>
        </p:spPr>
        <p:txBody>
          <a:bodyPr/>
          <a:lstStyle/>
          <a:p>
            <a:r>
              <a:rPr lang="en-US" dirty="0"/>
              <a:t>Circuit on the left shows a typical LC tank circuit. </a:t>
            </a:r>
          </a:p>
          <a:p>
            <a:r>
              <a:rPr lang="en-US" dirty="0"/>
              <a:t>The current discharged from the serial capacitors flows through the inductor, when the capacitor is fully discharged, the inductor begin to discharge to maintain the current flow, thus charging the capacitor. Process repeats resulting in oscillation </a:t>
            </a:r>
          </a:p>
        </p:txBody>
      </p:sp>
      <p:pic>
        <p:nvPicPr>
          <p:cNvPr id="4" name="Picture 3">
            <a:extLst>
              <a:ext uri="{FF2B5EF4-FFF2-40B4-BE49-F238E27FC236}">
                <a16:creationId xmlns:a16="http://schemas.microsoft.com/office/drawing/2014/main" id="{807A0ECE-0967-46BC-ADC1-F791DBED490F}"/>
              </a:ext>
            </a:extLst>
          </p:cNvPr>
          <p:cNvPicPr>
            <a:picLocks noChangeAspect="1"/>
          </p:cNvPicPr>
          <p:nvPr/>
        </p:nvPicPr>
        <p:blipFill>
          <a:blip r:embed="rId2"/>
          <a:stretch>
            <a:fillRect/>
          </a:stretch>
        </p:blipFill>
        <p:spPr>
          <a:xfrm>
            <a:off x="6446244" y="902246"/>
            <a:ext cx="2584580" cy="2815346"/>
          </a:xfrm>
          <a:prstGeom prst="rect">
            <a:avLst/>
          </a:prstGeom>
        </p:spPr>
      </p:pic>
      <p:sp>
        <p:nvSpPr>
          <p:cNvPr id="5" name="TextBox 4">
            <a:extLst>
              <a:ext uri="{FF2B5EF4-FFF2-40B4-BE49-F238E27FC236}">
                <a16:creationId xmlns:a16="http://schemas.microsoft.com/office/drawing/2014/main" id="{2BD2148A-3087-4DC3-96E6-F08055274093}"/>
              </a:ext>
            </a:extLst>
          </p:cNvPr>
          <p:cNvSpPr txBox="1"/>
          <p:nvPr/>
        </p:nvSpPr>
        <p:spPr>
          <a:xfrm>
            <a:off x="6441056" y="5178690"/>
            <a:ext cx="4349531" cy="1477328"/>
          </a:xfrm>
          <a:prstGeom prst="rect">
            <a:avLst/>
          </a:prstGeom>
          <a:noFill/>
        </p:spPr>
        <p:txBody>
          <a:bodyPr wrap="square" rtlCol="0">
            <a:spAutoFit/>
          </a:bodyPr>
          <a:lstStyle/>
          <a:p>
            <a:r>
              <a:rPr lang="en-US" dirty="0"/>
              <a:t>Let C1=C2=0.1uF   =&gt;C = 0.05uF</a:t>
            </a:r>
          </a:p>
          <a:p>
            <a:r>
              <a:rPr lang="en-US" dirty="0"/>
              <a:t>       L1 = 1mH</a:t>
            </a:r>
          </a:p>
          <a:p>
            <a:endParaRPr lang="en-US" dirty="0"/>
          </a:p>
          <a:p>
            <a:r>
              <a:rPr lang="en-US" dirty="0"/>
              <a:t>f=1/(2*3.14*sqrt(0.05*10^-6*10^-3))</a:t>
            </a:r>
          </a:p>
          <a:p>
            <a:r>
              <a:rPr lang="en-US" dirty="0"/>
              <a:t> = 22kHz (base frequency)</a:t>
            </a:r>
          </a:p>
        </p:txBody>
      </p:sp>
      <p:pic>
        <p:nvPicPr>
          <p:cNvPr id="6" name="Picture 5">
            <a:extLst>
              <a:ext uri="{FF2B5EF4-FFF2-40B4-BE49-F238E27FC236}">
                <a16:creationId xmlns:a16="http://schemas.microsoft.com/office/drawing/2014/main" id="{1B6F1EDD-89AB-499C-966E-AE790E4460CB}"/>
              </a:ext>
            </a:extLst>
          </p:cNvPr>
          <p:cNvPicPr>
            <a:picLocks noChangeAspect="1"/>
          </p:cNvPicPr>
          <p:nvPr/>
        </p:nvPicPr>
        <p:blipFill>
          <a:blip r:embed="rId3"/>
          <a:stretch>
            <a:fillRect/>
          </a:stretch>
        </p:blipFill>
        <p:spPr>
          <a:xfrm>
            <a:off x="6441056" y="4080469"/>
            <a:ext cx="1374475" cy="735344"/>
          </a:xfrm>
          <a:prstGeom prst="rect">
            <a:avLst/>
          </a:prstGeom>
        </p:spPr>
      </p:pic>
    </p:spTree>
    <p:extLst>
      <p:ext uri="{BB962C8B-B14F-4D97-AF65-F5344CB8AC3E}">
        <p14:creationId xmlns:p14="http://schemas.microsoft.com/office/powerpoint/2010/main" val="3220120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BDA51-0266-47F3-8B1B-60AAFD554540}"/>
              </a:ext>
            </a:extLst>
          </p:cNvPr>
          <p:cNvSpPr>
            <a:spLocks noGrp="1"/>
          </p:cNvSpPr>
          <p:nvPr>
            <p:ph type="title"/>
          </p:nvPr>
        </p:nvSpPr>
        <p:spPr>
          <a:xfrm>
            <a:off x="314636" y="290396"/>
            <a:ext cx="9404723" cy="1400530"/>
          </a:xfrm>
        </p:spPr>
        <p:txBody>
          <a:bodyPr/>
          <a:lstStyle/>
          <a:p>
            <a:r>
              <a:rPr lang="en-US" dirty="0"/>
              <a:t>Technical Detail</a:t>
            </a:r>
            <a:br>
              <a:rPr lang="en-US" dirty="0"/>
            </a:br>
            <a:r>
              <a:rPr lang="en-US" sz="2400" dirty="0"/>
              <a:t>- Metal Detection Circuit continuous</a:t>
            </a:r>
          </a:p>
        </p:txBody>
      </p:sp>
      <p:sp>
        <p:nvSpPr>
          <p:cNvPr id="3" name="Content Placeholder 2">
            <a:extLst>
              <a:ext uri="{FF2B5EF4-FFF2-40B4-BE49-F238E27FC236}">
                <a16:creationId xmlns:a16="http://schemas.microsoft.com/office/drawing/2014/main" id="{55460B97-76E3-456D-8A3D-F3E0095BC630}"/>
              </a:ext>
            </a:extLst>
          </p:cNvPr>
          <p:cNvSpPr>
            <a:spLocks noGrp="1"/>
          </p:cNvSpPr>
          <p:nvPr>
            <p:ph idx="1"/>
          </p:nvPr>
        </p:nvSpPr>
        <p:spPr>
          <a:xfrm>
            <a:off x="1011033" y="1853248"/>
            <a:ext cx="8946541" cy="4195481"/>
          </a:xfrm>
        </p:spPr>
        <p:txBody>
          <a:bodyPr/>
          <a:lstStyle/>
          <a:p>
            <a:r>
              <a:rPr lang="en-US" dirty="0"/>
              <a:t>In real life, oscillation dies out almost instantaneously </a:t>
            </a:r>
          </a:p>
          <a:p>
            <a:pPr marL="0" indent="0">
              <a:buNone/>
            </a:pPr>
            <a:endParaRPr lang="en-US" dirty="0"/>
          </a:p>
          <a:p>
            <a:r>
              <a:rPr lang="en-US" dirty="0"/>
              <a:t>BJT Amplifier added to continuously add gain to the oscillation</a:t>
            </a:r>
          </a:p>
          <a:p>
            <a:endParaRPr lang="en-US" dirty="0"/>
          </a:p>
          <a:p>
            <a:pPr marL="0" indent="0">
              <a:buNone/>
            </a:pPr>
            <a:endParaRPr lang="en-US" dirty="0"/>
          </a:p>
        </p:txBody>
      </p:sp>
      <p:pic>
        <p:nvPicPr>
          <p:cNvPr id="4" name="Picture 3">
            <a:extLst>
              <a:ext uri="{FF2B5EF4-FFF2-40B4-BE49-F238E27FC236}">
                <a16:creationId xmlns:a16="http://schemas.microsoft.com/office/drawing/2014/main" id="{8C7203F4-7B8E-413A-AA60-61E8BEC63FB7}"/>
              </a:ext>
            </a:extLst>
          </p:cNvPr>
          <p:cNvPicPr>
            <a:picLocks noChangeAspect="1"/>
          </p:cNvPicPr>
          <p:nvPr/>
        </p:nvPicPr>
        <p:blipFill>
          <a:blip r:embed="rId2"/>
          <a:stretch>
            <a:fillRect/>
          </a:stretch>
        </p:blipFill>
        <p:spPr>
          <a:xfrm>
            <a:off x="1196423" y="4087210"/>
            <a:ext cx="3257550" cy="1457325"/>
          </a:xfrm>
          <a:prstGeom prst="rect">
            <a:avLst/>
          </a:prstGeom>
        </p:spPr>
      </p:pic>
      <p:sp>
        <p:nvSpPr>
          <p:cNvPr id="7" name="TextBox 6">
            <a:extLst>
              <a:ext uri="{FF2B5EF4-FFF2-40B4-BE49-F238E27FC236}">
                <a16:creationId xmlns:a16="http://schemas.microsoft.com/office/drawing/2014/main" id="{7E382AC6-A2CD-431E-985D-BFBBCAE4D583}"/>
              </a:ext>
            </a:extLst>
          </p:cNvPr>
          <p:cNvSpPr txBox="1"/>
          <p:nvPr/>
        </p:nvSpPr>
        <p:spPr>
          <a:xfrm>
            <a:off x="4870412" y="6211051"/>
            <a:ext cx="3257550" cy="369332"/>
          </a:xfrm>
          <a:prstGeom prst="rect">
            <a:avLst/>
          </a:prstGeom>
          <a:noFill/>
        </p:spPr>
        <p:txBody>
          <a:bodyPr wrap="square" rtlCol="0">
            <a:spAutoFit/>
          </a:bodyPr>
          <a:lstStyle/>
          <a:p>
            <a:r>
              <a:rPr lang="en-US" dirty="0"/>
              <a:t>Common emitter amplifier</a:t>
            </a:r>
          </a:p>
        </p:txBody>
      </p:sp>
      <p:pic>
        <p:nvPicPr>
          <p:cNvPr id="9" name="Picture 8">
            <a:extLst>
              <a:ext uri="{FF2B5EF4-FFF2-40B4-BE49-F238E27FC236}">
                <a16:creationId xmlns:a16="http://schemas.microsoft.com/office/drawing/2014/main" id="{ED807AD4-C054-45FA-B358-23518F147E7C}"/>
              </a:ext>
            </a:extLst>
          </p:cNvPr>
          <p:cNvPicPr>
            <a:picLocks noChangeAspect="1"/>
          </p:cNvPicPr>
          <p:nvPr/>
        </p:nvPicPr>
        <p:blipFill>
          <a:blip r:embed="rId3"/>
          <a:stretch>
            <a:fillRect/>
          </a:stretch>
        </p:blipFill>
        <p:spPr>
          <a:xfrm>
            <a:off x="5385048" y="3341870"/>
            <a:ext cx="1585097" cy="2706859"/>
          </a:xfrm>
          <a:prstGeom prst="rect">
            <a:avLst/>
          </a:prstGeom>
        </p:spPr>
      </p:pic>
    </p:spTree>
    <p:extLst>
      <p:ext uri="{BB962C8B-B14F-4D97-AF65-F5344CB8AC3E}">
        <p14:creationId xmlns:p14="http://schemas.microsoft.com/office/powerpoint/2010/main" val="1135300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FFA2E-D8EF-4F79-AEDF-1E1C0ED92D65}"/>
              </a:ext>
            </a:extLst>
          </p:cNvPr>
          <p:cNvSpPr>
            <a:spLocks noGrp="1"/>
          </p:cNvSpPr>
          <p:nvPr>
            <p:ph type="title"/>
          </p:nvPr>
        </p:nvSpPr>
        <p:spPr>
          <a:xfrm>
            <a:off x="298382" y="304622"/>
            <a:ext cx="9404723" cy="1335337"/>
          </a:xfrm>
        </p:spPr>
        <p:txBody>
          <a:bodyPr/>
          <a:lstStyle/>
          <a:p>
            <a:r>
              <a:rPr lang="en-US" dirty="0"/>
              <a:t>Technical Detail</a:t>
            </a:r>
            <a:br>
              <a:rPr lang="en-US" dirty="0"/>
            </a:br>
            <a:r>
              <a:rPr lang="en-US" sz="2400" dirty="0"/>
              <a:t>- Metal Detection Circuit continuous</a:t>
            </a:r>
          </a:p>
        </p:txBody>
      </p:sp>
      <p:sp>
        <p:nvSpPr>
          <p:cNvPr id="3" name="Content Placeholder 2">
            <a:extLst>
              <a:ext uri="{FF2B5EF4-FFF2-40B4-BE49-F238E27FC236}">
                <a16:creationId xmlns:a16="http://schemas.microsoft.com/office/drawing/2014/main" id="{EB798D1D-A5CC-4225-B89C-39A5A46D502E}"/>
              </a:ext>
            </a:extLst>
          </p:cNvPr>
          <p:cNvSpPr>
            <a:spLocks noGrp="1"/>
          </p:cNvSpPr>
          <p:nvPr>
            <p:ph idx="1"/>
          </p:nvPr>
        </p:nvSpPr>
        <p:spPr>
          <a:xfrm>
            <a:off x="527473" y="1639959"/>
            <a:ext cx="7106510" cy="4232808"/>
          </a:xfrm>
        </p:spPr>
        <p:txBody>
          <a:bodyPr/>
          <a:lstStyle/>
          <a:p>
            <a:r>
              <a:rPr lang="en-US" dirty="0"/>
              <a:t>Complete metal detection circuit</a:t>
            </a:r>
          </a:p>
        </p:txBody>
      </p:sp>
      <p:pic>
        <p:nvPicPr>
          <p:cNvPr id="6" name="Picture 5">
            <a:extLst>
              <a:ext uri="{FF2B5EF4-FFF2-40B4-BE49-F238E27FC236}">
                <a16:creationId xmlns:a16="http://schemas.microsoft.com/office/drawing/2014/main" id="{35725159-6589-4C47-B68F-3F4CB5482085}"/>
              </a:ext>
            </a:extLst>
          </p:cNvPr>
          <p:cNvPicPr>
            <a:picLocks noChangeAspect="1"/>
          </p:cNvPicPr>
          <p:nvPr/>
        </p:nvPicPr>
        <p:blipFill rotWithShape="1">
          <a:blip r:embed="rId2"/>
          <a:srcRect l="12617" r="-1"/>
          <a:stretch/>
        </p:blipFill>
        <p:spPr>
          <a:xfrm>
            <a:off x="615887" y="2317592"/>
            <a:ext cx="6623812" cy="3395784"/>
          </a:xfrm>
          <a:prstGeom prst="rect">
            <a:avLst/>
          </a:prstGeom>
        </p:spPr>
      </p:pic>
      <p:sp>
        <p:nvSpPr>
          <p:cNvPr id="7" name="Rectangle 6">
            <a:extLst>
              <a:ext uri="{FF2B5EF4-FFF2-40B4-BE49-F238E27FC236}">
                <a16:creationId xmlns:a16="http://schemas.microsoft.com/office/drawing/2014/main" id="{61318BDD-F5D4-43A3-BFA2-CFA905CD81B2}"/>
              </a:ext>
            </a:extLst>
          </p:cNvPr>
          <p:cNvSpPr/>
          <p:nvPr/>
        </p:nvSpPr>
        <p:spPr>
          <a:xfrm>
            <a:off x="6502866" y="2684477"/>
            <a:ext cx="736833" cy="2782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D380B75-7FC0-4915-854A-0ED960454687}"/>
              </a:ext>
            </a:extLst>
          </p:cNvPr>
          <p:cNvSpPr/>
          <p:nvPr/>
        </p:nvSpPr>
        <p:spPr>
          <a:xfrm>
            <a:off x="7328113" y="2317592"/>
            <a:ext cx="4793979" cy="2308324"/>
          </a:xfrm>
          <a:prstGeom prst="rect">
            <a:avLst/>
          </a:prstGeom>
        </p:spPr>
        <p:txBody>
          <a:bodyPr wrap="square">
            <a:spAutoFit/>
          </a:bodyPr>
          <a:lstStyle/>
          <a:p>
            <a:r>
              <a:rPr lang="en-US" dirty="0"/>
              <a:t>For Colpitts oscillator to start, Voltage gain must be greater than C2/C1 of the LC tank. </a:t>
            </a:r>
          </a:p>
          <a:p>
            <a:r>
              <a:rPr lang="en-US" i="1" dirty="0"/>
              <a:t>Design a common emitter with gain of 5.</a:t>
            </a:r>
          </a:p>
          <a:p>
            <a:r>
              <a:rPr lang="en-US" i="1" dirty="0"/>
              <a:t>w. B=100</a:t>
            </a:r>
          </a:p>
          <a:p>
            <a:r>
              <a:rPr lang="en-US" dirty="0" err="1">
                <a:solidFill>
                  <a:srgbClr val="FFFF00"/>
                </a:solidFill>
              </a:rPr>
              <a:t>Rc</a:t>
            </a:r>
            <a:r>
              <a:rPr lang="en-US" dirty="0">
                <a:solidFill>
                  <a:srgbClr val="FFFF00"/>
                </a:solidFill>
              </a:rPr>
              <a:t> = 400 Ω  ,   Re= 2000 Ω</a:t>
            </a:r>
          </a:p>
          <a:p>
            <a:r>
              <a:rPr lang="en-US" dirty="0">
                <a:solidFill>
                  <a:srgbClr val="FFFF00"/>
                </a:solidFill>
              </a:rPr>
              <a:t>R1 = 310k Ω  ,  R2 = 49k Ω</a:t>
            </a:r>
          </a:p>
          <a:p>
            <a:endParaRPr lang="en-US" dirty="0">
              <a:solidFill>
                <a:srgbClr val="FFFF00"/>
              </a:solidFill>
            </a:endParaRPr>
          </a:p>
        </p:txBody>
      </p:sp>
    </p:spTree>
    <p:extLst>
      <p:ext uri="{BB962C8B-B14F-4D97-AF65-F5344CB8AC3E}">
        <p14:creationId xmlns:p14="http://schemas.microsoft.com/office/powerpoint/2010/main" val="17171056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320</TotalTime>
  <Words>680</Words>
  <Application>Microsoft Office PowerPoint</Application>
  <PresentationFormat>Widescreen</PresentationFormat>
  <Paragraphs>111</Paragraphs>
  <Slides>18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Century Gothic</vt:lpstr>
      <vt:lpstr>Wingdings 3</vt:lpstr>
      <vt:lpstr>Ion</vt:lpstr>
      <vt:lpstr>Metal Detection Robot</vt:lpstr>
      <vt:lpstr>Objective</vt:lpstr>
      <vt:lpstr>Project Description</vt:lpstr>
      <vt:lpstr>System Overview </vt:lpstr>
      <vt:lpstr>Example of the resulting image</vt:lpstr>
      <vt:lpstr>Specifications</vt:lpstr>
      <vt:lpstr>Technical Detail - Metal Detection Circuit</vt:lpstr>
      <vt:lpstr>Technical Detail - Metal Detection Circuit continuous</vt:lpstr>
      <vt:lpstr>Technical Detail - Metal Detection Circuit continuous</vt:lpstr>
      <vt:lpstr>PowerPoint Presentation</vt:lpstr>
      <vt:lpstr>PowerPoint Presentation</vt:lpstr>
      <vt:lpstr>PowerPoint Presentation</vt:lpstr>
      <vt:lpstr>Frequency Reading– Time counter interrupt logic flow</vt:lpstr>
      <vt:lpstr>Technical Detail -Arduino Frequency Measurement  </vt:lpstr>
      <vt:lpstr>PowerPoint Presentation</vt:lpstr>
      <vt:lpstr>Object detection – Background subtraction logic flow</vt:lpstr>
      <vt:lpstr>Cost - Actual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Metal Detection System</dc:title>
  <dc:creator>jweif</dc:creator>
  <cp:lastModifiedBy>jweif</cp:lastModifiedBy>
  <cp:revision>31</cp:revision>
  <dcterms:created xsi:type="dcterms:W3CDTF">2019-03-11T00:00:42Z</dcterms:created>
  <dcterms:modified xsi:type="dcterms:W3CDTF">2019-05-19T19:55:29Z</dcterms:modified>
</cp:coreProperties>
</file>